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60" r:id="rId4"/>
    <p:sldId id="258" r:id="rId5"/>
    <p:sldId id="270" r:id="rId6"/>
    <p:sldId id="296" r:id="rId7"/>
    <p:sldId id="266" r:id="rId8"/>
    <p:sldId id="275" r:id="rId9"/>
    <p:sldId id="313" r:id="rId10"/>
    <p:sldId id="276" r:id="rId11"/>
    <p:sldId id="295" r:id="rId12"/>
    <p:sldId id="297" r:id="rId13"/>
    <p:sldId id="277" r:id="rId14"/>
    <p:sldId id="299" r:id="rId15"/>
    <p:sldId id="282" r:id="rId16"/>
    <p:sldId id="283" r:id="rId17"/>
    <p:sldId id="290" r:id="rId18"/>
    <p:sldId id="302" r:id="rId19"/>
    <p:sldId id="301" r:id="rId20"/>
    <p:sldId id="312" r:id="rId21"/>
    <p:sldId id="314" r:id="rId22"/>
    <p:sldId id="306" r:id="rId23"/>
    <p:sldId id="307" r:id="rId24"/>
    <p:sldId id="303" r:id="rId25"/>
    <p:sldId id="308" r:id="rId26"/>
    <p:sldId id="310" r:id="rId27"/>
    <p:sldId id="304" r:id="rId28"/>
    <p:sldId id="305" r:id="rId29"/>
    <p:sldId id="311" r:id="rId30"/>
    <p:sldId id="273" r:id="rId31"/>
    <p:sldId id="289" r:id="rId32"/>
    <p:sldId id="261" r:id="rId33"/>
    <p:sldId id="262" r:id="rId34"/>
    <p:sldId id="263" r:id="rId35"/>
    <p:sldId id="300" r:id="rId36"/>
    <p:sldId id="274" r:id="rId37"/>
    <p:sldId id="281" r:id="rId38"/>
    <p:sldId id="279" r:id="rId39"/>
    <p:sldId id="278" r:id="rId40"/>
    <p:sldId id="292" r:id="rId41"/>
    <p:sldId id="293" r:id="rId42"/>
    <p:sldId id="294" r:id="rId43"/>
    <p:sldId id="284" r:id="rId44"/>
    <p:sldId id="30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8"/>
    <p:restoredTop sz="71611"/>
  </p:normalViewPr>
  <p:slideViewPr>
    <p:cSldViewPr snapToGrid="0" snapToObjects="1">
      <p:cViewPr varScale="1">
        <p:scale>
          <a:sx n="64" d="100"/>
          <a:sy n="64" d="100"/>
        </p:scale>
        <p:origin x="200" y="520"/>
      </p:cViewPr>
      <p:guideLst/>
    </p:cSldViewPr>
  </p:slideViewPr>
  <p:outlineViewPr>
    <p:cViewPr>
      <p:scale>
        <a:sx n="33" d="100"/>
        <a:sy n="33" d="100"/>
      </p:scale>
      <p:origin x="0" y="-3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CA620-C74F-804A-AE89-C32AB02FA453}" type="datetimeFigureOut">
              <a:rPr lang="en-US" smtClean="0"/>
              <a:t>8/27/20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D66C9-B61E-DB4E-AB15-A1928443D0EA}" type="slidenum">
              <a:rPr lang="en-US" smtClean="0"/>
              <a:t>‹#›</a:t>
            </a:fld>
            <a:endParaRPr lang="en-US"/>
          </a:p>
        </p:txBody>
      </p:sp>
    </p:spTree>
    <p:extLst>
      <p:ext uri="{BB962C8B-B14F-4D97-AF65-F5344CB8AC3E}">
        <p14:creationId xmlns:p14="http://schemas.microsoft.com/office/powerpoint/2010/main" val="188728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ncbi.nlm.nih.gov/pubmed/28527217"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lzforum.org/news/conference-coverage/proteomics-uncovers-potential-markers-subtypes-alzheim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lzforum.org/news/conference-coverage/proteomics-uncovers-potential-markers-subtypes-alzheim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method for studying heterogeneity in multidimensional spaces, developed originally in the context of engineering and economics, and was recently adopted by Uri Alon and his lab from Weizmann Inst to study biological systems, especially gene expression data.</a:t>
            </a:r>
          </a:p>
        </p:txBody>
      </p:sp>
      <p:sp>
        <p:nvSpPr>
          <p:cNvPr id="4" name="Slide Number Placeholder 3"/>
          <p:cNvSpPr>
            <a:spLocks noGrp="1"/>
          </p:cNvSpPr>
          <p:nvPr>
            <p:ph type="sldNum" sz="quarter" idx="5"/>
          </p:nvPr>
        </p:nvSpPr>
        <p:spPr/>
        <p:txBody>
          <a:bodyPr/>
          <a:lstStyle/>
          <a:p>
            <a:fld id="{543D66C9-B61E-DB4E-AB15-A1928443D0EA}" type="slidenum">
              <a:rPr lang="en-US" smtClean="0"/>
              <a:t>1</a:t>
            </a:fld>
            <a:endParaRPr lang="en-US"/>
          </a:p>
        </p:txBody>
      </p:sp>
    </p:spTree>
    <p:extLst>
      <p:ext uri="{BB962C8B-B14F-4D97-AF65-F5344CB8AC3E}">
        <p14:creationId xmlns:p14="http://schemas.microsoft.com/office/powerpoint/2010/main" val="149248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archetypes compare with </a:t>
            </a:r>
            <a:r>
              <a:rPr lang="en-US" dirty="0" err="1"/>
              <a:t>Nikil’s</a:t>
            </a:r>
            <a:r>
              <a:rPr lang="en-US" dirty="0"/>
              <a:t> subtypes</a:t>
            </a:r>
          </a:p>
          <a:p>
            <a:r>
              <a:rPr lang="en-US" dirty="0"/>
              <a:t>The green dots are archetype position in bootstrapped samples so that gives us an estimate of the potential error around the inferred position of each archetype</a:t>
            </a:r>
          </a:p>
          <a:p>
            <a:r>
              <a:rPr lang="en-US" dirty="0"/>
              <a:t>Blue dots are subtype B from Nikhil’s work, red is subtype A.</a:t>
            </a:r>
          </a:p>
          <a:p>
            <a:r>
              <a:rPr lang="en-US" dirty="0"/>
              <a:t>Archetype 3 is pretty much all subtype B, 1 is mostly subtype A and 2 is a mix. </a:t>
            </a:r>
          </a:p>
        </p:txBody>
      </p:sp>
      <p:sp>
        <p:nvSpPr>
          <p:cNvPr id="4" name="Slide Number Placeholder 3"/>
          <p:cNvSpPr>
            <a:spLocks noGrp="1"/>
          </p:cNvSpPr>
          <p:nvPr>
            <p:ph type="sldNum" sz="quarter" idx="5"/>
          </p:nvPr>
        </p:nvSpPr>
        <p:spPr/>
        <p:txBody>
          <a:bodyPr/>
          <a:lstStyle/>
          <a:p>
            <a:fld id="{543D66C9-B61E-DB4E-AB15-A1928443D0EA}" type="slidenum">
              <a:rPr lang="en-US" smtClean="0"/>
              <a:t>10</a:t>
            </a:fld>
            <a:endParaRPr lang="en-US"/>
          </a:p>
        </p:txBody>
      </p:sp>
    </p:spTree>
    <p:extLst>
      <p:ext uri="{BB962C8B-B14F-4D97-AF65-F5344CB8AC3E}">
        <p14:creationId xmlns:p14="http://schemas.microsoft.com/office/powerpoint/2010/main" val="141269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find the genes whose expression is associated with each archetype, and to do that we look for genes whose expression decreases consistently in individuals that are further away from the archetype.</a:t>
            </a:r>
          </a:p>
          <a:p>
            <a:r>
              <a:rPr lang="en-US" dirty="0"/>
              <a:t>Out of the ~15000 genes in the original dataset, I found a total of ~2700 genes significantly associated with at least one of the archetypes, with practically no overlap between them, so we can really think of these sets of genes as modules that differentiate between archetypes.</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11</a:t>
            </a:fld>
            <a:endParaRPr lang="en-US"/>
          </a:p>
        </p:txBody>
      </p:sp>
    </p:spTree>
    <p:extLst>
      <p:ext uri="{BB962C8B-B14F-4D97-AF65-F5344CB8AC3E}">
        <p14:creationId xmlns:p14="http://schemas.microsoft.com/office/powerpoint/2010/main" val="3707769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annotation also gives quite a clear functional signal for each of these modules.</a:t>
            </a:r>
          </a:p>
          <a:p>
            <a:r>
              <a:rPr lang="en-US" dirty="0"/>
              <a:t>It’s especially interesting that archetype 2 is associated with metabolism and oxidative stress considering it also includes more female AD patients</a:t>
            </a:r>
          </a:p>
        </p:txBody>
      </p:sp>
      <p:sp>
        <p:nvSpPr>
          <p:cNvPr id="4" name="Slide Number Placeholder 3"/>
          <p:cNvSpPr>
            <a:spLocks noGrp="1"/>
          </p:cNvSpPr>
          <p:nvPr>
            <p:ph type="sldNum" sz="quarter" idx="5"/>
          </p:nvPr>
        </p:nvSpPr>
        <p:spPr/>
        <p:txBody>
          <a:bodyPr/>
          <a:lstStyle/>
          <a:p>
            <a:fld id="{543D66C9-B61E-DB4E-AB15-A1928443D0EA}" type="slidenum">
              <a:rPr lang="en-US" smtClean="0"/>
              <a:t>12</a:t>
            </a:fld>
            <a:endParaRPr lang="en-US"/>
          </a:p>
        </p:txBody>
      </p:sp>
    </p:spTree>
    <p:extLst>
      <p:ext uri="{BB962C8B-B14F-4D97-AF65-F5344CB8AC3E}">
        <p14:creationId xmlns:p14="http://schemas.microsoft.com/office/powerpoint/2010/main" val="330103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62% of the genes that I found are also in one of </a:t>
            </a:r>
            <a:r>
              <a:rPr lang="en-US" dirty="0" err="1"/>
              <a:t>Nikil’s</a:t>
            </a:r>
            <a:r>
              <a:rPr lang="en-US" dirty="0"/>
              <a:t> submodules.</a:t>
            </a:r>
          </a:p>
          <a:p>
            <a:r>
              <a:rPr lang="en-US" dirty="0"/>
              <a:t>The submodule breakdown among the archetypes matches their overlap with the subtypes that Nikhil found.</a:t>
            </a:r>
          </a:p>
          <a:p>
            <a:r>
              <a:rPr lang="en-US" dirty="0"/>
              <a:t>Arch3 is all yellow, which is strongly enriched for neuronal signature (cluster C in Ben’s paper).</a:t>
            </a:r>
          </a:p>
          <a:p>
            <a:r>
              <a:rPr lang="en-US" dirty="0"/>
              <a:t>Arch1 includes all the blues and turquoise2, so basically inflammatory-related (B,E).</a:t>
            </a:r>
          </a:p>
          <a:p>
            <a:r>
              <a:rPr lang="en-US" dirty="0"/>
              <a:t>Arch2 is again more of a mix – mostly blue1 and brown1 – possibly related to basic functions of glial cells (B,D)</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13</a:t>
            </a:fld>
            <a:endParaRPr lang="en-US"/>
          </a:p>
        </p:txBody>
      </p:sp>
    </p:spTree>
    <p:extLst>
      <p:ext uri="{BB962C8B-B14F-4D97-AF65-F5344CB8AC3E}">
        <p14:creationId xmlns:p14="http://schemas.microsoft.com/office/powerpoint/2010/main" val="980904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clear association with cell type markers consistent with GO annotation</a:t>
            </a:r>
          </a:p>
        </p:txBody>
      </p:sp>
      <p:sp>
        <p:nvSpPr>
          <p:cNvPr id="4" name="Slide Number Placeholder 3"/>
          <p:cNvSpPr>
            <a:spLocks noGrp="1"/>
          </p:cNvSpPr>
          <p:nvPr>
            <p:ph type="sldNum" sz="quarter" idx="5"/>
          </p:nvPr>
        </p:nvSpPr>
        <p:spPr/>
        <p:txBody>
          <a:bodyPr/>
          <a:lstStyle/>
          <a:p>
            <a:fld id="{543D66C9-B61E-DB4E-AB15-A1928443D0EA}" type="slidenum">
              <a:rPr lang="en-US" smtClean="0"/>
              <a:t>14</a:t>
            </a:fld>
            <a:endParaRPr lang="en-US"/>
          </a:p>
        </p:txBody>
      </p:sp>
    </p:spTree>
    <p:extLst>
      <p:ext uri="{BB962C8B-B14F-4D97-AF65-F5344CB8AC3E}">
        <p14:creationId xmlns:p14="http://schemas.microsoft.com/office/powerpoint/2010/main" val="3558776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endophenotype for the GWAS, I calculated the distance of each patient from each archetype, including the non-AD patients. That gives us three different phenotypes for the </a:t>
            </a:r>
            <a:r>
              <a:rPr lang="en-US" dirty="0" err="1"/>
              <a:t>gwas</a:t>
            </a:r>
            <a:r>
              <a:rPr lang="en-US" dirty="0"/>
              <a:t>. Another phenotype was the classification of patients based on these distances.</a:t>
            </a:r>
          </a:p>
          <a:p>
            <a:r>
              <a:rPr lang="en-US" dirty="0"/>
              <a:t>The </a:t>
            </a:r>
            <a:r>
              <a:rPr lang="en-US" dirty="0" err="1"/>
              <a:t>qq</a:t>
            </a:r>
            <a:r>
              <a:rPr lang="en-US" dirty="0"/>
              <a:t> plots are what we expect from populations with no substantial substructure</a:t>
            </a:r>
          </a:p>
        </p:txBody>
      </p:sp>
      <p:sp>
        <p:nvSpPr>
          <p:cNvPr id="4" name="Slide Number Placeholder 3"/>
          <p:cNvSpPr>
            <a:spLocks noGrp="1"/>
          </p:cNvSpPr>
          <p:nvPr>
            <p:ph type="sldNum" sz="quarter" idx="5"/>
          </p:nvPr>
        </p:nvSpPr>
        <p:spPr/>
        <p:txBody>
          <a:bodyPr/>
          <a:lstStyle/>
          <a:p>
            <a:fld id="{543D66C9-B61E-DB4E-AB15-A1928443D0EA}" type="slidenum">
              <a:rPr lang="en-US" smtClean="0"/>
              <a:t>15</a:t>
            </a:fld>
            <a:endParaRPr lang="en-US"/>
          </a:p>
        </p:txBody>
      </p:sp>
    </p:spTree>
    <p:extLst>
      <p:ext uri="{BB962C8B-B14F-4D97-AF65-F5344CB8AC3E}">
        <p14:creationId xmlns:p14="http://schemas.microsoft.com/office/powerpoint/2010/main" val="237494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all the suggestive </a:t>
            </a:r>
            <a:r>
              <a:rPr lang="en-US" dirty="0" err="1"/>
              <a:t>snps</a:t>
            </a:r>
            <a:r>
              <a:rPr lang="en-US" dirty="0"/>
              <a:t> and ran them through FUMA to map them to genes, and then, following Nikhil’s example, I generated a network from these genes to see the structure of overlap between the different phenotypes.</a:t>
            </a:r>
          </a:p>
          <a:p>
            <a:r>
              <a:rPr lang="en-US" dirty="0"/>
              <a:t>The main point for now is that the archetypes do not overlap in the genetic associations, but subtype A from </a:t>
            </a:r>
            <a:r>
              <a:rPr lang="en-US" dirty="0" err="1"/>
              <a:t>Mikhil's</a:t>
            </a:r>
            <a:r>
              <a:rPr lang="en-US" dirty="0"/>
              <a:t> work overlaps with both archetype 1 and archetype 2 </a:t>
            </a:r>
          </a:p>
          <a:p>
            <a:endParaRPr lang="en-US" dirty="0"/>
          </a:p>
          <a:p>
            <a:endParaRPr lang="en-US" dirty="0"/>
          </a:p>
          <a:p>
            <a:r>
              <a:rPr lang="en-US" dirty="0"/>
              <a:t>So here I combine the mapped genes from my archetype analysis with those from </a:t>
            </a:r>
            <a:r>
              <a:rPr lang="en-US" dirty="0" err="1"/>
              <a:t>Nikil’s</a:t>
            </a:r>
            <a:r>
              <a:rPr lang="en-US" dirty="0"/>
              <a:t> analysis for the subtypes as well as clinical phenotypes (in red)</a:t>
            </a:r>
          </a:p>
          <a:p>
            <a:r>
              <a:rPr lang="en-US" dirty="0"/>
              <a:t>Looking at the architecture without submodules first:</a:t>
            </a:r>
          </a:p>
          <a:p>
            <a:endParaRPr lang="en-US" dirty="0"/>
          </a:p>
          <a:p>
            <a:r>
              <a:rPr lang="en-US" dirty="0"/>
              <a:t>In accord with what we found based on the gene expression alone: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Subtype A overlaps with archetypes 1 and 2, while subtype B overlaps with archetype 3.</a:t>
            </a:r>
          </a:p>
          <a:p>
            <a:r>
              <a:rPr lang="en-US" dirty="0"/>
              <a:t>Archetypes don’t overlap directly among themselves - and same for the subtypes (which we already knew from Nikhil’s work). </a:t>
            </a:r>
            <a:r>
              <a:rPr lang="en-US" sz="1200" b="0" i="0" kern="1200" dirty="0">
                <a:solidFill>
                  <a:schemeClr val="tx1"/>
                </a:solidFill>
                <a:effectLst/>
                <a:latin typeface="+mn-lt"/>
                <a:ea typeface="+mn-ea"/>
                <a:cs typeface="+mn-cs"/>
              </a:rPr>
              <a:t>So again it looks like we're breaking down subtype A into two separate classes in terms of the genetic underpinnings.</a:t>
            </a:r>
            <a:endParaRPr lang="en-US" dirty="0"/>
          </a:p>
          <a:p>
            <a:endParaRPr lang="en-US" dirty="0"/>
          </a:p>
          <a:p>
            <a:r>
              <a:rPr lang="en-US" dirty="0"/>
              <a:t>Clinical phenotypes don’t overlap much with the GE phenotypes. But, archetype 2 has one gene in common with clinical diagnosis and archetype 3 has one gene in common with </a:t>
            </a:r>
            <a:r>
              <a:rPr lang="en-US" dirty="0" err="1"/>
              <a:t>cerad</a:t>
            </a:r>
            <a:r>
              <a:rPr lang="en-US" dirty="0"/>
              <a:t> score, and that overlap isn't there when mapping based on subtypes</a:t>
            </a:r>
          </a:p>
          <a:p>
            <a:r>
              <a:rPr lang="en-US" sz="1200" b="0" i="0" kern="1200" dirty="0">
                <a:solidFill>
                  <a:schemeClr val="tx1"/>
                </a:solidFill>
                <a:effectLst/>
                <a:latin typeface="+mn-lt"/>
                <a:ea typeface="+mn-ea"/>
                <a:cs typeface="+mn-cs"/>
              </a:rPr>
              <a:t>So you could say that we're breaking down subtype A into two separate genetic underpinnings.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two genes shared between subtype A and archetype 1 are somewhat obscure and not clear how they relate to AD</a:t>
            </a:r>
          </a:p>
          <a:p>
            <a:r>
              <a:rPr lang="en-US" sz="1200" b="0" i="0" kern="1200" dirty="0">
                <a:solidFill>
                  <a:schemeClr val="tx1"/>
                </a:solidFill>
                <a:effectLst/>
                <a:latin typeface="+mn-lt"/>
                <a:ea typeface="+mn-ea"/>
                <a:cs typeface="+mn-cs"/>
              </a:rPr>
              <a:t>But the three genes shared between subtype A and archetype 2 all related to cellular functions and  glucose transport which is somewhat in accord with its annotation as related to </a:t>
            </a:r>
            <a:r>
              <a:rPr lang="en-US" sz="1200" b="0" i="0" kern="1200" dirty="0" err="1">
                <a:solidFill>
                  <a:schemeClr val="tx1"/>
                </a:solidFill>
                <a:effectLst/>
                <a:latin typeface="+mn-lt"/>
                <a:ea typeface="+mn-ea"/>
                <a:cs typeface="+mn-cs"/>
              </a:rPr>
              <a:t>gliogenesis</a:t>
            </a:r>
            <a:r>
              <a:rPr lang="en-US" sz="1200" b="0" i="0" kern="1200" dirty="0">
                <a:solidFill>
                  <a:schemeClr val="tx1"/>
                </a:solidFill>
                <a:effectLst/>
                <a:latin typeface="+mn-lt"/>
                <a:ea typeface="+mn-ea"/>
                <a:cs typeface="+mn-cs"/>
              </a:rPr>
              <a:t> and metabolism</a:t>
            </a:r>
          </a:p>
          <a:p>
            <a:r>
              <a:rPr lang="en-US" sz="1200" b="0" i="0" kern="1200" dirty="0">
                <a:solidFill>
                  <a:schemeClr val="tx1"/>
                </a:solidFill>
                <a:effectLst/>
                <a:latin typeface="+mn-lt"/>
                <a:ea typeface="+mn-ea"/>
                <a:cs typeface="+mn-cs"/>
              </a:rPr>
              <a:t>The gene shared between archetype 2 and clinical diagnosis is also related to glucose metabolism and brain function</a:t>
            </a:r>
          </a:p>
          <a:p>
            <a:r>
              <a:rPr lang="en-US" sz="1200" b="0" i="0" kern="1200" dirty="0">
                <a:solidFill>
                  <a:schemeClr val="tx1"/>
                </a:solidFill>
                <a:effectLst/>
                <a:latin typeface="+mn-lt"/>
                <a:ea typeface="+mn-ea"/>
                <a:cs typeface="+mn-cs"/>
              </a:rPr>
              <a:t>The three genes shared between subtype B and archetype 3 are </a:t>
            </a:r>
            <a:r>
              <a:rPr lang="en-US" dirty="0"/>
              <a:t>all highly expressed in the brain and involved in potassium channels and neuronal signal transduction, again in accord with this being the neuronal archetype.</a:t>
            </a:r>
          </a:p>
          <a:p>
            <a:r>
              <a:rPr lang="en-US" dirty="0"/>
              <a:t>TMEM106B is well known to pop up in LOAD GWAS and interact with APOE</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16</a:t>
            </a:fld>
            <a:endParaRPr lang="en-US"/>
          </a:p>
        </p:txBody>
      </p:sp>
    </p:spTree>
    <p:extLst>
      <p:ext uri="{BB962C8B-B14F-4D97-AF65-F5344CB8AC3E}">
        <p14:creationId xmlns:p14="http://schemas.microsoft.com/office/powerpoint/2010/main" val="1733120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17</a:t>
            </a:fld>
            <a:endParaRPr lang="en-US"/>
          </a:p>
        </p:txBody>
      </p:sp>
    </p:spTree>
    <p:extLst>
      <p:ext uri="{BB962C8B-B14F-4D97-AF65-F5344CB8AC3E}">
        <p14:creationId xmlns:p14="http://schemas.microsoft.com/office/powerpoint/2010/main" val="1462669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19</a:t>
            </a:fld>
            <a:endParaRPr lang="en-US"/>
          </a:p>
        </p:txBody>
      </p:sp>
    </p:spTree>
    <p:extLst>
      <p:ext uri="{BB962C8B-B14F-4D97-AF65-F5344CB8AC3E}">
        <p14:creationId xmlns:p14="http://schemas.microsoft.com/office/powerpoint/2010/main" val="316025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20</a:t>
            </a:fld>
            <a:endParaRPr lang="en-US"/>
          </a:p>
        </p:txBody>
      </p:sp>
    </p:spTree>
    <p:extLst>
      <p:ext uri="{BB962C8B-B14F-4D97-AF65-F5344CB8AC3E}">
        <p14:creationId xmlns:p14="http://schemas.microsoft.com/office/powerpoint/2010/main" val="113080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basic problem we’re trying to address here is to characterize the heterogeneity and identify subtypes in a multidimensional space. This is usually approached with something like PCA or k-means clustering etc. These methods approach the problem from a purely mathematical perspective of decomposing the variance in the system regardless of what’s underlying the variation.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archetype analysis on the other hand, approaches it from the perspective of a complex functional system, starting with two fundamental observations: complex systems need to perform multiple tasks – by definition - and no system can be optimized for all tasks at all times, which necessarily leads to trade-offs, or compromises.</a:t>
            </a:r>
          </a:p>
          <a:p>
            <a:r>
              <a:rPr lang="en-US" dirty="0"/>
              <a:t>These trade-offs manifest themselves as different types in the multidimensional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think about it from the system’s perspective, we’re rephrasing the problem as finding those underlying tasks, which presumably should give us more biologically-relevant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So if we think about cell types in gene expression space, each ideal cell type would be optimized to perform a specific physiological task associated with a unique gene expression profile. But real cells need to perform many tasks, with inevitable trade-offs between those tasks, so they end up lying somewhere in between, and we can characterize each data point based on how close it is to either ones of these ideal types, or archetypes, which presumably reflects how well that phenotype can perform each of these tasks.</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a:t>
            </a:fld>
            <a:endParaRPr lang="en-US"/>
          </a:p>
        </p:txBody>
      </p:sp>
    </p:spTree>
    <p:extLst>
      <p:ext uri="{BB962C8B-B14F-4D97-AF65-F5344CB8AC3E}">
        <p14:creationId xmlns:p14="http://schemas.microsoft.com/office/powerpoint/2010/main" val="53901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21</a:t>
            </a:fld>
            <a:endParaRPr lang="en-US"/>
          </a:p>
        </p:txBody>
      </p:sp>
    </p:spTree>
    <p:extLst>
      <p:ext uri="{BB962C8B-B14F-4D97-AF65-F5344CB8AC3E}">
        <p14:creationId xmlns:p14="http://schemas.microsoft.com/office/powerpoint/2010/main" val="1667604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first thing we need to do </a:t>
            </a:r>
            <a:r>
              <a:rPr lang="en-US" baseline="0" dirty="0"/>
              <a:t>is to align the PCA results from the proteomics and </a:t>
            </a:r>
            <a:r>
              <a:rPr lang="en-US" baseline="0" dirty="0" err="1"/>
              <a:t>rna</a:t>
            </a:r>
            <a:r>
              <a:rPr lang="en-US" baseline="0" dirty="0"/>
              <a:t> </a:t>
            </a:r>
            <a:r>
              <a:rPr lang="en-US" baseline="0" dirty="0" err="1"/>
              <a:t>seq</a:t>
            </a:r>
            <a:r>
              <a:rPr lang="en-US" baseline="0" dirty="0"/>
              <a:t> data so that two spaces are comparable.</a:t>
            </a:r>
          </a:p>
          <a:p>
            <a:endParaRPr lang="en-US" baseline="0" dirty="0"/>
          </a:p>
          <a:p>
            <a:r>
              <a:rPr lang="en-US" baseline="0" dirty="0"/>
              <a:t>This is commonly done using Procrustes superimposition, which is a least-square-fit procedure, often used to register images in image analysis, or align specimens in morphometrics. </a:t>
            </a:r>
          </a:p>
          <a:p>
            <a:r>
              <a:rPr lang="en-US" baseline="0" dirty="0"/>
              <a:t>This procedure removes differences due to size, location, and orientation, so all we are left with – by definition - is the difference in the shape of these two configurations of points.</a:t>
            </a:r>
          </a:p>
          <a:p>
            <a:r>
              <a:rPr lang="en-US" baseline="0" dirty="0"/>
              <a:t>In this case the configuration of points are landmarks defining the fly wing, but when we compare PCA results, the configuration of points is given by the PCA scores. </a:t>
            </a:r>
          </a:p>
          <a:p>
            <a:r>
              <a:rPr lang="en-US" baseline="0" dirty="0"/>
              <a:t>This is a rigid rotation: it preserves the distances between the points within each configuration.</a:t>
            </a:r>
          </a:p>
          <a:p>
            <a:endParaRPr lang="en-US" baseline="0" dirty="0"/>
          </a:p>
          <a:p>
            <a:r>
              <a:rPr lang="en-US" baseline="0" dirty="0"/>
              <a:t>So this is similar to CCA, both are designed to compare two sets of variables measured on the same set of samples. When we compare mouse and human data, we have the opposite situation - the same set of variables for two different sets of samples, so we need to transpose the matrices for either methods and then we're aligning the variables rather than the samples. This is not the typical way to use these methods, but it is technically possible. The fundamental difference between Procrustes and canonical correlation analysis is that PS is a rigid rotation, which means that it preserves the distances between samples within each space (basically the shape of the configuration), which isn't so for CCA. Because I ultimately want to infer the proteomic profiles of the archetypes, which are themselves inferred relative to the configuration of the </a:t>
            </a:r>
            <a:r>
              <a:rPr lang="en-US" baseline="0" dirty="0" err="1"/>
              <a:t>rnaseq</a:t>
            </a:r>
            <a:r>
              <a:rPr lang="en-US" baseline="0" dirty="0"/>
              <a:t> samples, it is more important here I think to preserve their relative distances.</a:t>
            </a:r>
          </a:p>
          <a:p>
            <a:endParaRPr lang="en-US" baseline="0" dirty="0"/>
          </a:p>
          <a:p>
            <a:r>
              <a:rPr lang="en-US" baseline="0" dirty="0"/>
              <a:t>The other good thing about PS is that it can be generalized to include endless number of configurations to be compared simultaneously. It doesn’t have to be pairwise comparisons. That makes it useful for comparing many ordinations simultaneously and also for imputing any missing data at the PCA level because the PCA scores can be bootstrapped and then the bootstrapped spaces can be superimposed to get the estimate of the missing points with CI around them.</a:t>
            </a:r>
            <a:endParaRPr lang="en-US" dirty="0"/>
          </a:p>
        </p:txBody>
      </p:sp>
      <p:sp>
        <p:nvSpPr>
          <p:cNvPr id="4" name="Slide Number Placeholder 3"/>
          <p:cNvSpPr>
            <a:spLocks noGrp="1"/>
          </p:cNvSpPr>
          <p:nvPr>
            <p:ph type="sldNum" sz="quarter" idx="10"/>
          </p:nvPr>
        </p:nvSpPr>
        <p:spPr/>
        <p:txBody>
          <a:bodyPr/>
          <a:lstStyle/>
          <a:p>
            <a:fld id="{114B9315-3232-604D-9314-FEE3962662BC}" type="slidenum">
              <a:rPr lang="en-US" smtClean="0"/>
              <a:pPr/>
              <a:t>22</a:t>
            </a:fld>
            <a:endParaRPr lang="en-US"/>
          </a:p>
        </p:txBody>
      </p:sp>
    </p:spTree>
    <p:extLst>
      <p:ext uri="{BB962C8B-B14F-4D97-AF65-F5344CB8AC3E}">
        <p14:creationId xmlns:p14="http://schemas.microsoft.com/office/powerpoint/2010/main" val="3964292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two spaces look like before superimposition. The archetypes are distributed very differently so not likely to align well.</a:t>
            </a:r>
          </a:p>
        </p:txBody>
      </p:sp>
      <p:sp>
        <p:nvSpPr>
          <p:cNvPr id="4" name="Slide Number Placeholder 3"/>
          <p:cNvSpPr>
            <a:spLocks noGrp="1"/>
          </p:cNvSpPr>
          <p:nvPr>
            <p:ph type="sldNum" sz="quarter" idx="5"/>
          </p:nvPr>
        </p:nvSpPr>
        <p:spPr/>
        <p:txBody>
          <a:bodyPr/>
          <a:lstStyle/>
          <a:p>
            <a:fld id="{543D66C9-B61E-DB4E-AB15-A1928443D0EA}" type="slidenum">
              <a:rPr lang="en-US" smtClean="0"/>
              <a:t>23</a:t>
            </a:fld>
            <a:endParaRPr lang="en-US"/>
          </a:p>
        </p:txBody>
      </p:sp>
    </p:spTree>
    <p:extLst>
      <p:ext uri="{BB962C8B-B14F-4D97-AF65-F5344CB8AC3E}">
        <p14:creationId xmlns:p14="http://schemas.microsoft.com/office/powerpoint/2010/main" val="759168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 space superimposed onto the proteomics space. </a:t>
            </a:r>
          </a:p>
          <a:p>
            <a:r>
              <a:rPr lang="en-US" dirty="0"/>
              <a:t>Points are the GE samples, colored by archetype, and arrows point to the position of the same patient in proteomics space. Therefore, length and direction of arrows give the magnitude and direction of the residuals from aligning the two spaces. The numbers indicate the imputed position of the archetypes themselves.</a:t>
            </a:r>
          </a:p>
          <a:p>
            <a:r>
              <a:rPr lang="en-US" dirty="0"/>
              <a:t>Archetype 3 seems better aligned than 1 and 2. Looks more like 1 and 2 combined to one class in proteomics, so two archetypes instead of 3.</a:t>
            </a:r>
          </a:p>
        </p:txBody>
      </p:sp>
      <p:sp>
        <p:nvSpPr>
          <p:cNvPr id="4" name="Slide Number Placeholder 3"/>
          <p:cNvSpPr>
            <a:spLocks noGrp="1"/>
          </p:cNvSpPr>
          <p:nvPr>
            <p:ph type="sldNum" sz="quarter" idx="5"/>
          </p:nvPr>
        </p:nvSpPr>
        <p:spPr/>
        <p:txBody>
          <a:bodyPr/>
          <a:lstStyle/>
          <a:p>
            <a:fld id="{543D66C9-B61E-DB4E-AB15-A1928443D0EA}" type="slidenum">
              <a:rPr lang="en-US" smtClean="0"/>
              <a:t>24</a:t>
            </a:fld>
            <a:endParaRPr lang="en-US"/>
          </a:p>
        </p:txBody>
      </p:sp>
    </p:spTree>
    <p:extLst>
      <p:ext uri="{BB962C8B-B14F-4D97-AF65-F5344CB8AC3E}">
        <p14:creationId xmlns:p14="http://schemas.microsoft.com/office/powerpoint/2010/main" val="2569926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27</a:t>
            </a:fld>
            <a:endParaRPr lang="en-US"/>
          </a:p>
        </p:txBody>
      </p:sp>
    </p:spTree>
    <p:extLst>
      <p:ext uri="{BB962C8B-B14F-4D97-AF65-F5344CB8AC3E}">
        <p14:creationId xmlns:p14="http://schemas.microsoft.com/office/powerpoint/2010/main" val="1496712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Protein-gene pairwise correlations</a:t>
            </a:r>
          </a:p>
          <a:p>
            <a:r>
              <a:rPr lang="en-US" sz="1200" b="0" i="0" kern="1200" dirty="0">
                <a:solidFill>
                  <a:schemeClr val="tx1"/>
                </a:solidFill>
                <a:effectLst/>
                <a:latin typeface="+mn-lt"/>
                <a:ea typeface="+mn-ea"/>
                <a:cs typeface="+mn-cs"/>
              </a:rPr>
              <a:t>Archetype_1 = coral; Archetype_2 = green; Archetype_3 = blue</a:t>
            </a:r>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29</a:t>
            </a:fld>
            <a:endParaRPr lang="en-US"/>
          </a:p>
        </p:txBody>
      </p:sp>
    </p:spTree>
    <p:extLst>
      <p:ext uri="{BB962C8B-B14F-4D97-AF65-F5344CB8AC3E}">
        <p14:creationId xmlns:p14="http://schemas.microsoft.com/office/powerpoint/2010/main" val="947280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Relaxing the assumption that a task is represented by a point rather than a region</a:t>
            </a:r>
          </a:p>
        </p:txBody>
      </p:sp>
      <p:sp>
        <p:nvSpPr>
          <p:cNvPr id="4" name="Slide Number Placeholder 3"/>
          <p:cNvSpPr>
            <a:spLocks noGrp="1"/>
          </p:cNvSpPr>
          <p:nvPr>
            <p:ph type="sldNum" sz="quarter" idx="5"/>
          </p:nvPr>
        </p:nvSpPr>
        <p:spPr/>
        <p:txBody>
          <a:bodyPr/>
          <a:lstStyle/>
          <a:p>
            <a:fld id="{543D66C9-B61E-DB4E-AB15-A1928443D0EA}" type="slidenum">
              <a:rPr lang="en-US" smtClean="0"/>
              <a:t>31</a:t>
            </a:fld>
            <a:endParaRPr lang="en-US"/>
          </a:p>
        </p:txBody>
      </p:sp>
    </p:spTree>
    <p:extLst>
      <p:ext uri="{BB962C8B-B14F-4D97-AF65-F5344CB8AC3E}">
        <p14:creationId xmlns:p14="http://schemas.microsoft.com/office/powerpoint/2010/main" val="113588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an example from their paper:</a:t>
            </a:r>
          </a:p>
          <a:p>
            <a:r>
              <a:rPr lang="en-US" dirty="0"/>
              <a:t>They analyze single-cell expression data from human colon crypt cells, and calculated the variance explained by the best-fit polytopes that encompass the data, starting with 2 archetypes, basically a line, and adding one vertex at a time. They find that the first bend in this curve yields 4 vertices, so a tetrahedron, explaining 45% of the variance. The classical PCA scree plot also shows 4 significant dimensions, where the first 3 explain 95% of the variance and the forth doesn’t really add much, so effectively 3 dimensions as predicted. And the data distribution in these 3 dimensions actually does look a bit like a tetrahedron.</a:t>
            </a:r>
          </a:p>
        </p:txBody>
      </p:sp>
      <p:sp>
        <p:nvSpPr>
          <p:cNvPr id="4" name="Slide Number Placeholder 3"/>
          <p:cNvSpPr>
            <a:spLocks noGrp="1"/>
          </p:cNvSpPr>
          <p:nvPr>
            <p:ph type="sldNum" sz="quarter" idx="5"/>
          </p:nvPr>
        </p:nvSpPr>
        <p:spPr/>
        <p:txBody>
          <a:bodyPr/>
          <a:lstStyle/>
          <a:p>
            <a:fld id="{543D66C9-B61E-DB4E-AB15-A1928443D0EA}" type="slidenum">
              <a:rPr lang="en-US" smtClean="0"/>
              <a:t>32</a:t>
            </a:fld>
            <a:endParaRPr lang="en-US"/>
          </a:p>
        </p:txBody>
      </p:sp>
    </p:spTree>
    <p:extLst>
      <p:ext uri="{BB962C8B-B14F-4D97-AF65-F5344CB8AC3E}">
        <p14:creationId xmlns:p14="http://schemas.microsoft.com/office/powerpoint/2010/main" val="653277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expression profiles of points closest to each of the vertices we can infer the biological function of each archetype, and we can see here that it does match the expectation based on the cell types that we know exist in this example based on specific markers</a:t>
            </a:r>
          </a:p>
        </p:txBody>
      </p:sp>
      <p:sp>
        <p:nvSpPr>
          <p:cNvPr id="4" name="Slide Number Placeholder 3"/>
          <p:cNvSpPr>
            <a:spLocks noGrp="1"/>
          </p:cNvSpPr>
          <p:nvPr>
            <p:ph type="sldNum" sz="quarter" idx="5"/>
          </p:nvPr>
        </p:nvSpPr>
        <p:spPr/>
        <p:txBody>
          <a:bodyPr/>
          <a:lstStyle/>
          <a:p>
            <a:fld id="{543D66C9-B61E-DB4E-AB15-A1928443D0EA}" type="slidenum">
              <a:rPr lang="en-US" smtClean="0"/>
              <a:t>33</a:t>
            </a:fld>
            <a:endParaRPr lang="en-US"/>
          </a:p>
        </p:txBody>
      </p:sp>
    </p:spTree>
    <p:extLst>
      <p:ext uri="{BB962C8B-B14F-4D97-AF65-F5344CB8AC3E}">
        <p14:creationId xmlns:p14="http://schemas.microsoft.com/office/powerpoint/2010/main" val="2226910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analyzed several datasets from different biological contexts in a series of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the important points that they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and foremost: The orientation of the archetypes does not generally align with the first PC, implying that the biological meaning of the archetypes is distinct from that carried by the PCA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Hyperspectral </a:t>
            </a:r>
            <a:r>
              <a:rPr lang="en-US" dirty="0" err="1"/>
              <a:t>unmixing</a:t>
            </a:r>
            <a:r>
              <a:rPr lang="en-US" dirty="0"/>
              <a:t> algorithms for determining the position of the archetypes. And the elbow in the explained variance function to identify the number of dimensions. 5 different algorithms are implemented in their </a:t>
            </a:r>
            <a:r>
              <a:rPr lang="en-US" dirty="0" err="1"/>
              <a:t>Matlab</a:t>
            </a:r>
            <a:r>
              <a:rPr lang="en-US" dirty="0"/>
              <a:t> package.</a:t>
            </a:r>
          </a:p>
          <a:p>
            <a:endParaRPr lang="en-US" dirty="0"/>
          </a:p>
          <a:p>
            <a:r>
              <a:rPr lang="en-US" dirty="0"/>
              <a:t>In addition:</a:t>
            </a:r>
          </a:p>
          <a:p>
            <a:r>
              <a:rPr lang="en-US" dirty="0"/>
              <a:t>Less sensitive to sampling error</a:t>
            </a:r>
          </a:p>
          <a:p>
            <a:r>
              <a:rPr lang="en-US" dirty="0"/>
              <a:t>Avoids the problem of determining cluster boundaries that are usually fuzzy</a:t>
            </a:r>
          </a:p>
          <a:p>
            <a:r>
              <a:rPr lang="en-US" dirty="0"/>
              <a:t>Reducing dimensionality with PCA beforehand is not necessary </a:t>
            </a:r>
          </a:p>
          <a:p>
            <a:endParaRPr lang="en-US" dirty="0"/>
          </a:p>
          <a:p>
            <a:r>
              <a:rPr lang="en-US" dirty="0"/>
              <a:t>But:</a:t>
            </a:r>
          </a:p>
          <a:p>
            <a:r>
              <a:rPr lang="en-US" dirty="0"/>
              <a:t>Small sets of genes (traits) with small but biologically-relevant effect will be lost (a follow-up paper tries to work around it by giving different weights to different genes based on a priori knowledge of their relevance)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can calculate the </a:t>
            </a:r>
            <a:r>
              <a:rPr lang="en-US" dirty="0" err="1"/>
              <a:t>clumpiness</a:t>
            </a:r>
            <a:r>
              <a:rPr lang="en-US" dirty="0"/>
              <a:t> of the data by the ratio of local density of the data to that expected for a randomized dataset [</a:t>
            </a:r>
            <a:r>
              <a:rPr lang="en-US" dirty="0" err="1"/>
              <a:t>Korem</a:t>
            </a:r>
            <a:r>
              <a:rPr lang="en-US" dirty="0"/>
              <a:t> et al])</a:t>
            </a:r>
          </a:p>
          <a:p>
            <a:endParaRPr lang="en-US" dirty="0"/>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34</a:t>
            </a:fld>
            <a:endParaRPr lang="en-US"/>
          </a:p>
        </p:txBody>
      </p:sp>
    </p:spTree>
    <p:extLst>
      <p:ext uri="{BB962C8B-B14F-4D97-AF65-F5344CB8AC3E}">
        <p14:creationId xmlns:p14="http://schemas.microsoft.com/office/powerpoint/2010/main" val="1489345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find those types in a real situation? Phrasing it in terms of tasks and trade-offs allows us to apply selection theory and the fitness function, that are inherently all about optimizing trade-offs.</a:t>
            </a:r>
          </a:p>
          <a:p>
            <a:r>
              <a:rPr lang="en-US" dirty="0"/>
              <a:t>The most basic assumption here is that performance is decreasing with distance from each archetypes, therefore the best compromises necessarily lie on this straight line between the two archetypes. Any phenotype that lies off that line is by definition underperforming and therefore eliminated. This line represents the Pareto front: it’s a graphical representation of all the best compromises between two archetypes. When we move along this front, we necessarily become better at one task and worse at the other task. When we move off that front we necessarily become worse at both tasks.</a:t>
            </a:r>
          </a:p>
          <a:p>
            <a:endParaRPr lang="en-US" dirty="0"/>
          </a:p>
          <a:p>
            <a:r>
              <a:rPr lang="en-US" dirty="0"/>
              <a:t>How could that be relevant for complex diseases? Patients are presumably not subject to natural selection like wild populations?? They don’t, but the pleiotropies and epistasis underlying their pathology are the result of natural selection. So for example, say we have a disease that involves both neuronal disfunction and increased inflammation, but for some weird pleiotropic reason people who have strong risk factors for both pathologies tend to die of heart attack at the age of 50 long before the have a chance to develop dementia, then we won’t see them in our sample of 90 </a:t>
            </a:r>
            <a:r>
              <a:rPr lang="en-US" dirty="0" err="1"/>
              <a:t>yo</a:t>
            </a:r>
            <a:r>
              <a:rPr lang="en-US" dirty="0"/>
              <a:t> Alzheimer’s patients. And so what we would see are patients that have either lots of neuronal disfunction and little inflammation or the other way around, but very few in between. This is actually more like sorting than direct selection, in the world of macroevolution, but that’s besides the point.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simplest most pragmatic way to think about it is that, instead of looking for the averaged type like k-means clustering does, this method looks to identify the extremes in the data, the archetypes, which should provide a clearer idea for what distinguishes those types.</a:t>
            </a:r>
          </a:p>
          <a:p>
            <a:endParaRPr lang="en-US" dirty="0"/>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3</a:t>
            </a:fld>
            <a:endParaRPr lang="en-US"/>
          </a:p>
        </p:txBody>
      </p:sp>
    </p:spTree>
    <p:extLst>
      <p:ext uri="{BB962C8B-B14F-4D97-AF65-F5344CB8AC3E}">
        <p14:creationId xmlns:p14="http://schemas.microsoft.com/office/powerpoint/2010/main" val="1134333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distribution of the data in general: the first 20 PC’s explain more variation than expected by chance using the broken-stick model as the null distribution.</a:t>
            </a:r>
          </a:p>
          <a:p>
            <a:r>
              <a:rPr lang="en-US" dirty="0"/>
              <a:t>But these 20 PC’s only explain a total of 17% of the variance so I repeated everything using 400 pc’s – 80% - of the variance and that gave essentially the same results, so we’ll stick with 20 PC’s from now on.</a:t>
            </a:r>
          </a:p>
        </p:txBody>
      </p:sp>
      <p:sp>
        <p:nvSpPr>
          <p:cNvPr id="4" name="Slide Number Placeholder 3"/>
          <p:cNvSpPr>
            <a:spLocks noGrp="1"/>
          </p:cNvSpPr>
          <p:nvPr>
            <p:ph type="sldNum" sz="quarter" idx="5"/>
          </p:nvPr>
        </p:nvSpPr>
        <p:spPr/>
        <p:txBody>
          <a:bodyPr/>
          <a:lstStyle/>
          <a:p>
            <a:fld id="{543D66C9-B61E-DB4E-AB15-A1928443D0EA}" type="slidenum">
              <a:rPr lang="en-US" smtClean="0"/>
              <a:t>36</a:t>
            </a:fld>
            <a:endParaRPr lang="en-US"/>
          </a:p>
        </p:txBody>
      </p:sp>
    </p:spTree>
    <p:extLst>
      <p:ext uri="{BB962C8B-B14F-4D97-AF65-F5344CB8AC3E}">
        <p14:creationId xmlns:p14="http://schemas.microsoft.com/office/powerpoint/2010/main" val="3238148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Archetype 2 has relatively more females AD patients</a:t>
            </a:r>
          </a:p>
        </p:txBody>
      </p:sp>
      <p:sp>
        <p:nvSpPr>
          <p:cNvPr id="4" name="Slide Number Placeholder 3"/>
          <p:cNvSpPr>
            <a:spLocks noGrp="1"/>
          </p:cNvSpPr>
          <p:nvPr>
            <p:ph type="sldNum" sz="quarter" idx="5"/>
          </p:nvPr>
        </p:nvSpPr>
        <p:spPr/>
        <p:txBody>
          <a:bodyPr/>
          <a:lstStyle/>
          <a:p>
            <a:fld id="{543D66C9-B61E-DB4E-AB15-A1928443D0EA}" type="slidenum">
              <a:rPr lang="en-US" smtClean="0"/>
              <a:t>37</a:t>
            </a:fld>
            <a:endParaRPr lang="en-US"/>
          </a:p>
        </p:txBody>
      </p:sp>
    </p:spTree>
    <p:extLst>
      <p:ext uri="{BB962C8B-B14F-4D97-AF65-F5344CB8AC3E}">
        <p14:creationId xmlns:p14="http://schemas.microsoft.com/office/powerpoint/2010/main" val="41979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38</a:t>
            </a:fld>
            <a:endParaRPr lang="en-US"/>
          </a:p>
        </p:txBody>
      </p:sp>
    </p:spTree>
    <p:extLst>
      <p:ext uri="{BB962C8B-B14F-4D97-AF65-F5344CB8AC3E}">
        <p14:creationId xmlns:p14="http://schemas.microsoft.com/office/powerpoint/2010/main" val="3052828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samples</a:t>
            </a:r>
          </a:p>
        </p:txBody>
      </p:sp>
      <p:sp>
        <p:nvSpPr>
          <p:cNvPr id="4" name="Slide Number Placeholder 3"/>
          <p:cNvSpPr>
            <a:spLocks noGrp="1"/>
          </p:cNvSpPr>
          <p:nvPr>
            <p:ph type="sldNum" sz="quarter" idx="5"/>
          </p:nvPr>
        </p:nvSpPr>
        <p:spPr/>
        <p:txBody>
          <a:bodyPr/>
          <a:lstStyle/>
          <a:p>
            <a:fld id="{543D66C9-B61E-DB4E-AB15-A1928443D0EA}" type="slidenum">
              <a:rPr lang="en-US" smtClean="0"/>
              <a:t>39</a:t>
            </a:fld>
            <a:endParaRPr lang="en-US"/>
          </a:p>
        </p:txBody>
      </p:sp>
    </p:spTree>
    <p:extLst>
      <p:ext uri="{BB962C8B-B14F-4D97-AF65-F5344CB8AC3E}">
        <p14:creationId xmlns:p14="http://schemas.microsoft.com/office/powerpoint/2010/main" val="1906119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significant at the 1^-8 level but plenty are suggestive</a:t>
            </a:r>
          </a:p>
        </p:txBody>
      </p:sp>
      <p:sp>
        <p:nvSpPr>
          <p:cNvPr id="4" name="Slide Number Placeholder 3"/>
          <p:cNvSpPr>
            <a:spLocks noGrp="1"/>
          </p:cNvSpPr>
          <p:nvPr>
            <p:ph type="sldNum" sz="quarter" idx="5"/>
          </p:nvPr>
        </p:nvSpPr>
        <p:spPr/>
        <p:txBody>
          <a:bodyPr/>
          <a:lstStyle/>
          <a:p>
            <a:fld id="{543D66C9-B61E-DB4E-AB15-A1928443D0EA}" type="slidenum">
              <a:rPr lang="en-US" smtClean="0"/>
              <a:t>40</a:t>
            </a:fld>
            <a:endParaRPr lang="en-US"/>
          </a:p>
        </p:txBody>
      </p:sp>
    </p:spTree>
    <p:extLst>
      <p:ext uri="{BB962C8B-B14F-4D97-AF65-F5344CB8AC3E}">
        <p14:creationId xmlns:p14="http://schemas.microsoft.com/office/powerpoint/2010/main" val="3427626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42</a:t>
            </a:fld>
            <a:endParaRPr lang="en-US"/>
          </a:p>
        </p:txBody>
      </p:sp>
    </p:spTree>
    <p:extLst>
      <p:ext uri="{BB962C8B-B14F-4D97-AF65-F5344CB8AC3E}">
        <p14:creationId xmlns:p14="http://schemas.microsoft.com/office/powerpoint/2010/main" val="1732433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submodules to the picture: </a:t>
            </a:r>
          </a:p>
          <a:p>
            <a:r>
              <a:rPr lang="en-US" dirty="0"/>
              <a:t>For clarity I removed the genes that are not shared with at least one of the other phenotypes.</a:t>
            </a:r>
          </a:p>
          <a:p>
            <a:r>
              <a:rPr lang="en-US" dirty="0"/>
              <a:t>As Nikhil already found in his work, the submodules are all over the place, overlapping with archetypes and subtypes that are otherwise unassociated, but not much with clinical phenotypes.</a:t>
            </a:r>
          </a:p>
          <a:p>
            <a:r>
              <a:rPr lang="en-US" dirty="0"/>
              <a:t>Yellow_1 overlaps a lot with archetype_3, which is in accord with the gene expression data. same for brown_1 and yellow_2 overlapping with archetype 2, but otherwise it's not really in accord with the gene expression profiles.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Interestingly, archetype 3 overlaps with the submodules more than subtype B even though subtype B was more directly derived from the submodules. Particularly, it reveals 3 new genes that are joined between archetype 3 and two or more submodules: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CERS6: phospholipid activity; neuronal TM signal transduction; PD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PNPT1: oxidative phosphorylation; </a:t>
            </a:r>
            <a:r>
              <a:rPr lang="en-US" dirty="0" err="1"/>
              <a:t>mtRNA</a:t>
            </a:r>
            <a:r>
              <a:rPr lang="en-US" dirty="0"/>
              <a:t> metabolism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PTPRG: protein dephosphorylation; </a:t>
            </a:r>
            <a:r>
              <a:rPr lang="en-US" sz="1200" b="0" i="0" kern="1200" dirty="0">
                <a:solidFill>
                  <a:schemeClr val="tx1"/>
                </a:solidFill>
                <a:effectLst/>
                <a:latin typeface="+mn-lt"/>
                <a:ea typeface="+mn-ea"/>
                <a:cs typeface="+mn-cs"/>
              </a:rPr>
              <a:t>TM signal transduction; neuronal development; cellular processes (PTPN5)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https://www.ncbi.nlm.nih.gov/pubmed/28527217</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addition, KCNA4 and TMEM106B are even more of a hub when the submodules are included.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CNTNAP5: </a:t>
            </a:r>
            <a:r>
              <a:rPr lang="en-US" sz="1200" b="0" i="0" kern="1200" dirty="0">
                <a:solidFill>
                  <a:schemeClr val="tx1"/>
                </a:solidFill>
                <a:effectLst/>
                <a:latin typeface="+mn-lt"/>
                <a:ea typeface="+mn-ea"/>
                <a:cs typeface="+mn-cs"/>
              </a:rPr>
              <a:t>neurexin family; neuronal cell adhesion and intercellular communication; epidermal growth factor; in accord with the other genes associated with archetype_2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3D66C9-B61E-DB4E-AB15-A1928443D0EA}" type="slidenum">
              <a:rPr lang="en-US" smtClean="0"/>
              <a:t>43</a:t>
            </a:fld>
            <a:endParaRPr lang="en-US"/>
          </a:p>
        </p:txBody>
      </p:sp>
    </p:spTree>
    <p:extLst>
      <p:ext uri="{BB962C8B-B14F-4D97-AF65-F5344CB8AC3E}">
        <p14:creationId xmlns:p14="http://schemas.microsoft.com/office/powerpoint/2010/main" val="4019402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assumption in more details. In this paper Uri Alon’s group show with simulations that even when these assumptions are relaxed a bit the method is still useful in most cases. </a:t>
            </a:r>
          </a:p>
          <a:p>
            <a:r>
              <a:rPr lang="en-US" dirty="0"/>
              <a:t>These assumptions allow us to make the following predictions, and the bottom line is that no matter how many traits represent the system, the emerging phenotypes will fall on a polytope within a low-dimensional space based on the number of tasks.</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4</a:t>
            </a:fld>
            <a:endParaRPr lang="en-US"/>
          </a:p>
        </p:txBody>
      </p:sp>
    </p:spTree>
    <p:extLst>
      <p:ext uri="{BB962C8B-B14F-4D97-AF65-F5344CB8AC3E}">
        <p14:creationId xmlns:p14="http://schemas.microsoft.com/office/powerpoint/2010/main" val="1580619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workflow that I’ve been following here</a:t>
            </a:r>
          </a:p>
        </p:txBody>
      </p:sp>
      <p:sp>
        <p:nvSpPr>
          <p:cNvPr id="4" name="Slide Number Placeholder 3"/>
          <p:cNvSpPr>
            <a:spLocks noGrp="1"/>
          </p:cNvSpPr>
          <p:nvPr>
            <p:ph type="sldNum" sz="quarter" idx="5"/>
          </p:nvPr>
        </p:nvSpPr>
        <p:spPr/>
        <p:txBody>
          <a:bodyPr/>
          <a:lstStyle/>
          <a:p>
            <a:fld id="{543D66C9-B61E-DB4E-AB15-A1928443D0EA}" type="slidenum">
              <a:rPr lang="en-US" smtClean="0"/>
              <a:t>5</a:t>
            </a:fld>
            <a:endParaRPr lang="en-US"/>
          </a:p>
        </p:txBody>
      </p:sp>
    </p:spTree>
    <p:extLst>
      <p:ext uri="{BB962C8B-B14F-4D97-AF65-F5344CB8AC3E}">
        <p14:creationId xmlns:p14="http://schemas.microsoft.com/office/powerpoint/2010/main" val="220958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reminder - this is what Nikhil found in his study using k-means clustering: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main subtypes: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subtype A that involves mostly inflammation, and subtype B that involves mostly neuronal function</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6</a:t>
            </a:fld>
            <a:endParaRPr lang="en-US"/>
          </a:p>
        </p:txBody>
      </p:sp>
    </p:spTree>
    <p:extLst>
      <p:ext uri="{BB962C8B-B14F-4D97-AF65-F5344CB8AC3E}">
        <p14:creationId xmlns:p14="http://schemas.microsoft.com/office/powerpoint/2010/main" val="381891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round of </a:t>
            </a:r>
            <a:r>
              <a:rPr lang="en-US" dirty="0" err="1"/>
              <a:t>Nikil’s</a:t>
            </a:r>
            <a:r>
              <a:rPr lang="en-US" dirty="0"/>
              <a:t> study there were three subtypes found, 2 big ones and 1 small one, but the third one was too small, so it was dismissed. As I’ll show you in a second, using the archetype analysis we were able to recover that third subtype with a more even distribution of patients between the subtypes and a very distinct gene expression profile for each of them.</a:t>
            </a:r>
          </a:p>
        </p:txBody>
      </p:sp>
      <p:sp>
        <p:nvSpPr>
          <p:cNvPr id="4" name="Slide Number Placeholder 3"/>
          <p:cNvSpPr>
            <a:spLocks noGrp="1"/>
          </p:cNvSpPr>
          <p:nvPr>
            <p:ph type="sldNum" sz="quarter" idx="5"/>
          </p:nvPr>
        </p:nvSpPr>
        <p:spPr/>
        <p:txBody>
          <a:bodyPr/>
          <a:lstStyle/>
          <a:p>
            <a:fld id="{543D66C9-B61E-DB4E-AB15-A1928443D0EA}" type="slidenum">
              <a:rPr lang="en-US" smtClean="0"/>
              <a:t>7</a:t>
            </a:fld>
            <a:endParaRPr lang="en-US"/>
          </a:p>
        </p:txBody>
      </p:sp>
    </p:spTree>
    <p:extLst>
      <p:ext uri="{BB962C8B-B14F-4D97-AF65-F5344CB8AC3E}">
        <p14:creationId xmlns:p14="http://schemas.microsoft.com/office/powerpoint/2010/main" val="157112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to find the optimal number of archetypes by fitting polytopes with a different number of vertices and looking at how much variance each polytope explains.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straight line with 2 archetypes explains less than 20% of the variance, but 3 archetypes – a triangle – already explain a little over 50%. Of course, the higher the number of archetypes the more variance explained, but it’s important to look also at how much more variance is explained with additional complexity. Adding a forth archetype only adds less than 5% to the explained variance.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studies also found 3 subtypes for AD (</a:t>
            </a:r>
            <a:r>
              <a:rPr lang="en-US" dirty="0" err="1"/>
              <a:t>rosmap</a:t>
            </a:r>
            <a:r>
              <a:rPr lang="en-US" dirty="0"/>
              <a:t> cohort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https://www.alzforum.org/news/conference-coverage/proteomics-uncovers-potential-markers-subtypes-alzheimers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original papers and R package mostly uses Principal Convex Hull algorithm to fit the polytopes. But other methods are incorporated into Alon et </a:t>
            </a:r>
            <a:r>
              <a:rPr lang="en-US" dirty="0" err="1"/>
              <a:t>al’s</a:t>
            </a:r>
            <a:r>
              <a:rPr lang="en-US" dirty="0"/>
              <a:t> </a:t>
            </a:r>
            <a:r>
              <a:rPr lang="en-US" dirty="0" err="1"/>
              <a:t>matlab</a:t>
            </a:r>
            <a:r>
              <a:rPr lang="en-US" dirty="0"/>
              <a:t>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8</a:t>
            </a:fld>
            <a:endParaRPr lang="en-US"/>
          </a:p>
        </p:txBody>
      </p:sp>
    </p:spTree>
    <p:extLst>
      <p:ext uri="{BB962C8B-B14F-4D97-AF65-F5344CB8AC3E}">
        <p14:creationId xmlns:p14="http://schemas.microsoft.com/office/powerpoint/2010/main" val="2334681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adding a 4</a:t>
            </a:r>
            <a:r>
              <a:rPr lang="en-US" baseline="30000" dirty="0"/>
              <a:t>th</a:t>
            </a:r>
            <a:r>
              <a:rPr lang="en-US" dirty="0"/>
              <a:t> archetype increases the average variance around each archetype 10x. So looks like the optimal number of archetypes for this space is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studies also found 3 subtypes for AD (</a:t>
            </a:r>
            <a:r>
              <a:rPr lang="en-US" dirty="0" err="1"/>
              <a:t>rosmap</a:t>
            </a:r>
            <a:r>
              <a:rPr lang="en-US" dirty="0"/>
              <a:t> cohort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https://www.alzforum.org/news/conference-coverage/proteomics-uncovers-potential-markers-subtypes-alzheimers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original papers and R package mostly uses Principal Convex Hull algorithm to fit the polytopes. But other methods are incorporated into Alon et </a:t>
            </a:r>
            <a:r>
              <a:rPr lang="en-US" dirty="0" err="1"/>
              <a:t>al’s</a:t>
            </a:r>
            <a:r>
              <a:rPr lang="en-US" dirty="0"/>
              <a:t> </a:t>
            </a:r>
            <a:r>
              <a:rPr lang="en-US" dirty="0" err="1"/>
              <a:t>matlab</a:t>
            </a:r>
            <a:r>
              <a:rPr lang="en-US" dirty="0"/>
              <a:t>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9</a:t>
            </a:fld>
            <a:endParaRPr lang="en-US"/>
          </a:p>
        </p:txBody>
      </p:sp>
    </p:spTree>
    <p:extLst>
      <p:ext uri="{BB962C8B-B14F-4D97-AF65-F5344CB8AC3E}">
        <p14:creationId xmlns:p14="http://schemas.microsoft.com/office/powerpoint/2010/main" val="2443093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48CA-3B92-664E-8C9B-1A5D42B1A1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E23B40-0C90-8744-A7B6-5098AF283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E80A55-1A4F-A047-ACD4-DD96BE03E77C}"/>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5" name="Footer Placeholder 4">
            <a:extLst>
              <a:ext uri="{FF2B5EF4-FFF2-40B4-BE49-F238E27FC236}">
                <a16:creationId xmlns:a16="http://schemas.microsoft.com/office/drawing/2014/main" id="{B037FF67-4F77-3E48-859B-5D4983183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D3B02-9DC3-8142-B81E-C7ACA05B0BC3}"/>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28580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4464-93A6-764D-8099-C2CAD54758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3C6658-352D-894A-B346-34BC33E5AF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D2E4-7E4A-8D43-89ED-E6F5E5CBAD0C}"/>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5" name="Footer Placeholder 4">
            <a:extLst>
              <a:ext uri="{FF2B5EF4-FFF2-40B4-BE49-F238E27FC236}">
                <a16:creationId xmlns:a16="http://schemas.microsoft.com/office/drawing/2014/main" id="{33EC5592-2CCD-AC47-89A6-EC3B4AA5C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8227D-D60B-EC45-BD89-7036B71288EC}"/>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51288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128367-4C07-A646-9DFB-51E907D24A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5D73EF-761D-E243-9089-293E0B0BB7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68233-77CD-B849-83AC-334970FC927F}"/>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5" name="Footer Placeholder 4">
            <a:extLst>
              <a:ext uri="{FF2B5EF4-FFF2-40B4-BE49-F238E27FC236}">
                <a16:creationId xmlns:a16="http://schemas.microsoft.com/office/drawing/2014/main" id="{C765F217-E0E3-244A-8ABD-BF582A38B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82FD7-64B0-3D45-A79B-6DF4B221684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94432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3450-22DF-464C-87D8-FA969275C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FACA66-2A28-F948-9019-1362FF0F36C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03366-3967-E343-B491-9953CA1FE52A}"/>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5" name="Footer Placeholder 4">
            <a:extLst>
              <a:ext uri="{FF2B5EF4-FFF2-40B4-BE49-F238E27FC236}">
                <a16:creationId xmlns:a16="http://schemas.microsoft.com/office/drawing/2014/main" id="{938037ED-AEDB-4B48-B623-FC8F6B535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63C9D-A8AC-CB4E-9632-C5068FFF968E}"/>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20812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3B1A-48F7-3241-A296-A320041DDD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1F751D-68E0-204B-BB0E-5673D3B9A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74EE4F4-FC3A-5C49-A1F1-AD4FBFF21F28}"/>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5" name="Footer Placeholder 4">
            <a:extLst>
              <a:ext uri="{FF2B5EF4-FFF2-40B4-BE49-F238E27FC236}">
                <a16:creationId xmlns:a16="http://schemas.microsoft.com/office/drawing/2014/main" id="{58A5BF99-E3C9-C84B-81F8-5D10F3A57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36BEE-D24D-6D44-AF47-92A443FD942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13582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0809-63BB-3D45-9912-99DBBEAEEA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871AA-D355-944C-AF9B-F6B853775D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B18F3-C3A1-5347-AB54-62900A7CF1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AC73E6-F9FE-4F4E-9C87-81587937A527}"/>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6" name="Footer Placeholder 5">
            <a:extLst>
              <a:ext uri="{FF2B5EF4-FFF2-40B4-BE49-F238E27FC236}">
                <a16:creationId xmlns:a16="http://schemas.microsoft.com/office/drawing/2014/main" id="{E9471221-116A-7844-BF72-4851B4EA3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5D7BC4-4E9B-FF4C-8970-E3C3667D048F}"/>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262499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DB2D-CA19-2C45-9321-E168D217E5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5ADBF1-13F8-6B40-A315-8BD2D8DE2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E8C518-9088-FC4C-A00F-795EA26CFE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577CB0-6401-2D42-A30E-6CD43E6449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940509C-52BD-7E4B-96FD-1EB14FAD00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7501C2-348E-884C-84AD-51A597845FE9}"/>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8" name="Footer Placeholder 7">
            <a:extLst>
              <a:ext uri="{FF2B5EF4-FFF2-40B4-BE49-F238E27FC236}">
                <a16:creationId xmlns:a16="http://schemas.microsoft.com/office/drawing/2014/main" id="{73B24AA7-3F97-D740-B0F7-D5AB26F3A7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1DB68C-E656-7B45-B778-EF338F70EF0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813347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7FB1-39DA-214B-BA2C-8E9FC2F6C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8A864B-7FA0-0B42-83C2-866A6AA398C1}"/>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4" name="Footer Placeholder 3">
            <a:extLst>
              <a:ext uri="{FF2B5EF4-FFF2-40B4-BE49-F238E27FC236}">
                <a16:creationId xmlns:a16="http://schemas.microsoft.com/office/drawing/2014/main" id="{8A923ADC-3720-E74F-85F4-EC95517A0F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50678-EAF5-C442-8FA8-754F06DD7DD8}"/>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402184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6A21E-64AE-4F4B-9653-2B4FF01C1F4E}"/>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3" name="Footer Placeholder 2">
            <a:extLst>
              <a:ext uri="{FF2B5EF4-FFF2-40B4-BE49-F238E27FC236}">
                <a16:creationId xmlns:a16="http://schemas.microsoft.com/office/drawing/2014/main" id="{F42B1218-C0CA-E240-AE2E-AEE9BDDFEA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B79E7-8AB9-274E-B4D1-6015EEEDAF8B}"/>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211832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AFF0-C823-8A49-8B96-9B50EF1FE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AFA392-93CD-E94C-8F80-16A1E5A43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A3F57E-249B-9A4A-AADF-1692BA256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DD5854-AB24-6041-8187-9EBE95FBE8AD}"/>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6" name="Footer Placeholder 5">
            <a:extLst>
              <a:ext uri="{FF2B5EF4-FFF2-40B4-BE49-F238E27FC236}">
                <a16:creationId xmlns:a16="http://schemas.microsoft.com/office/drawing/2014/main" id="{308D401B-3F43-0448-959C-4726EA514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0BC04-7988-F24E-87DF-C2AD49768FFC}"/>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7162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26C9-7658-E44D-8EAB-D61518858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96CE57-C798-FC46-9C12-51ABA5F801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8ACB96-A2B4-4147-8E6E-E730EB7EB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94B957-A794-6A47-AB60-445B48147843}"/>
              </a:ext>
            </a:extLst>
          </p:cNvPr>
          <p:cNvSpPr>
            <a:spLocks noGrp="1"/>
          </p:cNvSpPr>
          <p:nvPr>
            <p:ph type="dt" sz="half" idx="10"/>
          </p:nvPr>
        </p:nvSpPr>
        <p:spPr/>
        <p:txBody>
          <a:bodyPr/>
          <a:lstStyle/>
          <a:p>
            <a:fld id="{F14A6735-FC31-894C-A8B3-A300B1B0582D}" type="datetimeFigureOut">
              <a:rPr lang="en-US" smtClean="0"/>
              <a:t>8/27/20</a:t>
            </a:fld>
            <a:endParaRPr lang="en-US"/>
          </a:p>
        </p:txBody>
      </p:sp>
      <p:sp>
        <p:nvSpPr>
          <p:cNvPr id="6" name="Footer Placeholder 5">
            <a:extLst>
              <a:ext uri="{FF2B5EF4-FFF2-40B4-BE49-F238E27FC236}">
                <a16:creationId xmlns:a16="http://schemas.microsoft.com/office/drawing/2014/main" id="{D2EC3B47-4D63-6041-9E86-6D6DF661E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9B755-A265-8844-B2B3-05980C596379}"/>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01051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A16B79-9203-F54F-AC89-E6DD784C75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ABE2F2-C24C-0B40-8E6D-C6DB579AB7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5D82E-2509-DC45-84BB-22810AE7A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A6735-FC31-894C-A8B3-A300B1B0582D}" type="datetimeFigureOut">
              <a:rPr lang="en-US" smtClean="0"/>
              <a:t>8/27/20</a:t>
            </a:fld>
            <a:endParaRPr lang="en-US"/>
          </a:p>
        </p:txBody>
      </p:sp>
      <p:sp>
        <p:nvSpPr>
          <p:cNvPr id="5" name="Footer Placeholder 4">
            <a:extLst>
              <a:ext uri="{FF2B5EF4-FFF2-40B4-BE49-F238E27FC236}">
                <a16:creationId xmlns:a16="http://schemas.microsoft.com/office/drawing/2014/main" id="{F29FF8CB-DF13-BA4D-8673-DBC0CE1144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DD6F87-2D17-F04B-8C22-C9B4F8F493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A14BD-3F7F-5A46-B77C-0CE2E8D3257B}" type="slidenum">
              <a:rPr lang="en-US" smtClean="0"/>
              <a:t>‹#›</a:t>
            </a:fld>
            <a:endParaRPr lang="en-US"/>
          </a:p>
        </p:txBody>
      </p:sp>
    </p:spTree>
    <p:extLst>
      <p:ext uri="{BB962C8B-B14F-4D97-AF65-F5344CB8AC3E}">
        <p14:creationId xmlns:p14="http://schemas.microsoft.com/office/powerpoint/2010/main" val="1069688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journals.plos.org/ploscompbiol/article?id=10.1371/journal.pcbi.1007677"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358D-9108-E64F-B3C7-5372903200D5}"/>
              </a:ext>
            </a:extLst>
          </p:cNvPr>
          <p:cNvSpPr>
            <a:spLocks noGrp="1"/>
          </p:cNvSpPr>
          <p:nvPr>
            <p:ph type="ctrTitle"/>
          </p:nvPr>
        </p:nvSpPr>
        <p:spPr>
          <a:xfrm>
            <a:off x="2720614" y="1915297"/>
            <a:ext cx="6744662" cy="1245347"/>
          </a:xfrm>
        </p:spPr>
        <p:txBody>
          <a:bodyPr>
            <a:normAutofit/>
          </a:bodyPr>
          <a:lstStyle/>
          <a:p>
            <a:r>
              <a:rPr lang="en-US" sz="3600" dirty="0"/>
              <a:t>Stratifying ROSMAP patients with archetype analysis</a:t>
            </a:r>
          </a:p>
        </p:txBody>
      </p:sp>
      <p:sp>
        <p:nvSpPr>
          <p:cNvPr id="3" name="TextBox 2">
            <a:extLst>
              <a:ext uri="{FF2B5EF4-FFF2-40B4-BE49-F238E27FC236}">
                <a16:creationId xmlns:a16="http://schemas.microsoft.com/office/drawing/2014/main" id="{D9770292-613F-5E40-864F-EA437AE98292}"/>
              </a:ext>
            </a:extLst>
          </p:cNvPr>
          <p:cNvSpPr txBox="1"/>
          <p:nvPr/>
        </p:nvSpPr>
        <p:spPr>
          <a:xfrm>
            <a:off x="4966611" y="3545304"/>
            <a:ext cx="2252668" cy="1200329"/>
          </a:xfrm>
          <a:prstGeom prst="rect">
            <a:avLst/>
          </a:prstGeom>
          <a:noFill/>
        </p:spPr>
        <p:txBody>
          <a:bodyPr wrap="none" rtlCol="0">
            <a:spAutoFit/>
          </a:bodyPr>
          <a:lstStyle/>
          <a:p>
            <a:pPr algn="ctr"/>
            <a:r>
              <a:rPr lang="en-US" sz="2400" dirty="0" err="1"/>
              <a:t>Annat</a:t>
            </a:r>
            <a:r>
              <a:rPr lang="en-US" sz="2400" dirty="0"/>
              <a:t> Haber</a:t>
            </a:r>
          </a:p>
          <a:p>
            <a:pPr algn="ctr"/>
            <a:r>
              <a:rPr lang="en-US" sz="2400" dirty="0"/>
              <a:t>Lab meeting</a:t>
            </a:r>
          </a:p>
          <a:p>
            <a:pPr algn="ctr"/>
            <a:r>
              <a:rPr lang="en-US" sz="2400" dirty="0"/>
              <a:t>September 2020</a:t>
            </a:r>
          </a:p>
        </p:txBody>
      </p:sp>
      <p:sp>
        <p:nvSpPr>
          <p:cNvPr id="4" name="Rectangle 3">
            <a:extLst>
              <a:ext uri="{FF2B5EF4-FFF2-40B4-BE49-F238E27FC236}">
                <a16:creationId xmlns:a16="http://schemas.microsoft.com/office/drawing/2014/main" id="{428CDF20-3130-B744-9605-D6CFC4FCA9AA}"/>
              </a:ext>
            </a:extLst>
          </p:cNvPr>
          <p:cNvSpPr/>
          <p:nvPr/>
        </p:nvSpPr>
        <p:spPr>
          <a:xfrm>
            <a:off x="3509417" y="4945627"/>
            <a:ext cx="5167056" cy="369332"/>
          </a:xfrm>
          <a:prstGeom prst="rect">
            <a:avLst/>
          </a:prstGeom>
        </p:spPr>
        <p:txBody>
          <a:bodyPr wrap="none">
            <a:spAutoFit/>
          </a:bodyPr>
          <a:lstStyle/>
          <a:p>
            <a:r>
              <a:rPr lang="en-US" dirty="0">
                <a:solidFill>
                  <a:srgbClr val="000000"/>
                </a:solidFill>
                <a:latin typeface="Calibri" panose="020F0502020204030204" pitchFamily="34" charset="0"/>
              </a:rPr>
              <a:t>/</a:t>
            </a:r>
            <a:r>
              <a:rPr lang="en-US" dirty="0" err="1">
                <a:solidFill>
                  <a:srgbClr val="000000"/>
                </a:solidFill>
                <a:latin typeface="Calibri" panose="020F0502020204030204" pitchFamily="34" charset="0"/>
              </a:rPr>
              <a:t>sdata</a:t>
            </a:r>
            <a:r>
              <a:rPr lang="en-US" dirty="0">
                <a:solidFill>
                  <a:srgbClr val="000000"/>
                </a:solidFill>
                <a:latin typeface="Calibri" panose="020F0502020204030204" pitchFamily="34" charset="0"/>
              </a:rPr>
              <a:t>/carter-lab/carter/AMPAD/</a:t>
            </a:r>
            <a:r>
              <a:rPr lang="en-US" dirty="0" err="1">
                <a:solidFill>
                  <a:srgbClr val="000000"/>
                </a:solidFill>
                <a:latin typeface="Calibri" panose="020F0502020204030204" pitchFamily="34" charset="0"/>
              </a:rPr>
              <a:t>ampad_archetypes</a:t>
            </a:r>
            <a:r>
              <a:rPr lang="en-US" dirty="0">
                <a:solidFill>
                  <a:srgbClr val="000000"/>
                </a:solidFill>
                <a:latin typeface="Calibri" panose="020F0502020204030204" pitchFamily="34" charset="0"/>
              </a:rPr>
              <a:t>/</a:t>
            </a:r>
            <a:endParaRPr lang="en-US" dirty="0"/>
          </a:p>
        </p:txBody>
      </p:sp>
    </p:spTree>
    <p:extLst>
      <p:ext uri="{BB962C8B-B14F-4D97-AF65-F5344CB8AC3E}">
        <p14:creationId xmlns:p14="http://schemas.microsoft.com/office/powerpoint/2010/main" val="410817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24124-4E12-5241-9DAC-7E36F17A44FC}"/>
              </a:ext>
            </a:extLst>
          </p:cNvPr>
          <p:cNvPicPr>
            <a:picLocks noChangeAspect="1"/>
          </p:cNvPicPr>
          <p:nvPr/>
        </p:nvPicPr>
        <p:blipFill rotWithShape="1">
          <a:blip r:embed="rId3"/>
          <a:srcRect r="12228"/>
          <a:stretch/>
        </p:blipFill>
        <p:spPr>
          <a:xfrm>
            <a:off x="99547" y="279668"/>
            <a:ext cx="6172916" cy="6602396"/>
          </a:xfrm>
          <a:prstGeom prst="rect">
            <a:avLst/>
          </a:prstGeom>
        </p:spPr>
      </p:pic>
      <p:pic>
        <p:nvPicPr>
          <p:cNvPr id="12" name="Picture 11">
            <a:extLst>
              <a:ext uri="{FF2B5EF4-FFF2-40B4-BE49-F238E27FC236}">
                <a16:creationId xmlns:a16="http://schemas.microsoft.com/office/drawing/2014/main" id="{FC73E4C2-E5F3-8242-8E0E-EB27291E02C9}"/>
              </a:ext>
            </a:extLst>
          </p:cNvPr>
          <p:cNvPicPr>
            <a:picLocks noChangeAspect="1"/>
          </p:cNvPicPr>
          <p:nvPr/>
        </p:nvPicPr>
        <p:blipFill rotWithShape="1">
          <a:blip r:embed="rId4"/>
          <a:srcRect t="45063" b="21517"/>
          <a:stretch/>
        </p:blipFill>
        <p:spPr>
          <a:xfrm>
            <a:off x="6703760" y="2604748"/>
            <a:ext cx="5156200" cy="984272"/>
          </a:xfrm>
          <a:prstGeom prst="rect">
            <a:avLst/>
          </a:prstGeom>
          <a:ln w="25400">
            <a:solidFill>
              <a:schemeClr val="accent1">
                <a:shade val="50000"/>
              </a:schemeClr>
            </a:solidFill>
          </a:ln>
        </p:spPr>
      </p:pic>
      <p:grpSp>
        <p:nvGrpSpPr>
          <p:cNvPr id="27" name="Group 26">
            <a:extLst>
              <a:ext uri="{FF2B5EF4-FFF2-40B4-BE49-F238E27FC236}">
                <a16:creationId xmlns:a16="http://schemas.microsoft.com/office/drawing/2014/main" id="{0A8B9A2A-4BF2-8B45-BE1C-38B38310E046}"/>
              </a:ext>
            </a:extLst>
          </p:cNvPr>
          <p:cNvGrpSpPr/>
          <p:nvPr/>
        </p:nvGrpSpPr>
        <p:grpSpPr>
          <a:xfrm>
            <a:off x="4359680" y="4492216"/>
            <a:ext cx="1574062" cy="1140233"/>
            <a:chOff x="4023360" y="569267"/>
            <a:chExt cx="1574062" cy="1140233"/>
          </a:xfrm>
        </p:grpSpPr>
        <p:sp>
          <p:nvSpPr>
            <p:cNvPr id="17" name="Oval 16">
              <a:extLst>
                <a:ext uri="{FF2B5EF4-FFF2-40B4-BE49-F238E27FC236}">
                  <a16:creationId xmlns:a16="http://schemas.microsoft.com/office/drawing/2014/main" id="{03D8ED9E-740F-D941-B9D4-719A99D4CC78}"/>
                </a:ext>
              </a:extLst>
            </p:cNvPr>
            <p:cNvSpPr/>
            <p:nvPr/>
          </p:nvSpPr>
          <p:spPr>
            <a:xfrm flipH="1" flipV="1">
              <a:off x="4023360" y="685800"/>
              <a:ext cx="160020" cy="18288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2AA2825-DD29-7B49-A128-59BC73FCA398}"/>
                </a:ext>
              </a:extLst>
            </p:cNvPr>
            <p:cNvSpPr txBox="1"/>
            <p:nvPr/>
          </p:nvSpPr>
          <p:spPr>
            <a:xfrm>
              <a:off x="4183380" y="569267"/>
              <a:ext cx="351378" cy="461665"/>
            </a:xfrm>
            <a:prstGeom prst="rect">
              <a:avLst/>
            </a:prstGeom>
            <a:noFill/>
          </p:spPr>
          <p:txBody>
            <a:bodyPr wrap="none" rtlCol="0">
              <a:spAutoFit/>
            </a:bodyPr>
            <a:lstStyle/>
            <a:p>
              <a:r>
                <a:rPr lang="en-US" sz="2400" dirty="0"/>
                <a:t>B</a:t>
              </a:r>
            </a:p>
          </p:txBody>
        </p:sp>
        <p:grpSp>
          <p:nvGrpSpPr>
            <p:cNvPr id="21" name="Group 20">
              <a:extLst>
                <a:ext uri="{FF2B5EF4-FFF2-40B4-BE49-F238E27FC236}">
                  <a16:creationId xmlns:a16="http://schemas.microsoft.com/office/drawing/2014/main" id="{970FD7FD-0C0C-B34B-8240-09161BDF1563}"/>
                </a:ext>
              </a:extLst>
            </p:cNvPr>
            <p:cNvGrpSpPr/>
            <p:nvPr/>
          </p:nvGrpSpPr>
          <p:grpSpPr>
            <a:xfrm>
              <a:off x="4023360" y="908551"/>
              <a:ext cx="522620" cy="461665"/>
              <a:chOff x="4175760" y="721667"/>
              <a:chExt cx="522620" cy="461665"/>
            </a:xfrm>
          </p:grpSpPr>
          <p:sp>
            <p:nvSpPr>
              <p:cNvPr id="19" name="Oval 18">
                <a:extLst>
                  <a:ext uri="{FF2B5EF4-FFF2-40B4-BE49-F238E27FC236}">
                    <a16:creationId xmlns:a16="http://schemas.microsoft.com/office/drawing/2014/main" id="{2B77D353-99F2-0A43-B650-DEF2A286CFC9}"/>
                  </a:ext>
                </a:extLst>
              </p:cNvPr>
              <p:cNvSpPr/>
              <p:nvPr/>
            </p:nvSpPr>
            <p:spPr>
              <a:xfrm flipH="1" flipV="1">
                <a:off x="4175760" y="838200"/>
                <a:ext cx="16002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99AEF9-EB6F-624F-A5E1-6499C483FF6B}"/>
                  </a:ext>
                </a:extLst>
              </p:cNvPr>
              <p:cNvSpPr txBox="1"/>
              <p:nvPr/>
            </p:nvSpPr>
            <p:spPr>
              <a:xfrm>
                <a:off x="4335780" y="721667"/>
                <a:ext cx="362600" cy="461665"/>
              </a:xfrm>
              <a:prstGeom prst="rect">
                <a:avLst/>
              </a:prstGeom>
              <a:noFill/>
            </p:spPr>
            <p:txBody>
              <a:bodyPr wrap="none" rtlCol="0">
                <a:spAutoFit/>
              </a:bodyPr>
              <a:lstStyle/>
              <a:p>
                <a:r>
                  <a:rPr lang="en-US" sz="2400" dirty="0"/>
                  <a:t>A</a:t>
                </a:r>
              </a:p>
            </p:txBody>
          </p:sp>
        </p:grpSp>
        <p:grpSp>
          <p:nvGrpSpPr>
            <p:cNvPr id="26" name="Group 25">
              <a:extLst>
                <a:ext uri="{FF2B5EF4-FFF2-40B4-BE49-F238E27FC236}">
                  <a16:creationId xmlns:a16="http://schemas.microsoft.com/office/drawing/2014/main" id="{0818C21E-7A6F-7947-9251-889F09CD3E06}"/>
                </a:ext>
              </a:extLst>
            </p:cNvPr>
            <p:cNvGrpSpPr/>
            <p:nvPr/>
          </p:nvGrpSpPr>
          <p:grpSpPr>
            <a:xfrm>
              <a:off x="4034582" y="1247835"/>
              <a:ext cx="1562840" cy="461665"/>
              <a:chOff x="4175760" y="721667"/>
              <a:chExt cx="1562840" cy="461665"/>
            </a:xfrm>
          </p:grpSpPr>
          <p:sp>
            <p:nvSpPr>
              <p:cNvPr id="24" name="Oval 23">
                <a:extLst>
                  <a:ext uri="{FF2B5EF4-FFF2-40B4-BE49-F238E27FC236}">
                    <a16:creationId xmlns:a16="http://schemas.microsoft.com/office/drawing/2014/main" id="{5CAE04BA-06E1-F844-B65D-690DB0051770}"/>
                  </a:ext>
                </a:extLst>
              </p:cNvPr>
              <p:cNvSpPr/>
              <p:nvPr/>
            </p:nvSpPr>
            <p:spPr>
              <a:xfrm flipH="1" flipV="1">
                <a:off x="4175760" y="838200"/>
                <a:ext cx="160020" cy="18288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3CA67B0-3855-1F41-8DC5-A51CE57F5279}"/>
                  </a:ext>
                </a:extLst>
              </p:cNvPr>
              <p:cNvSpPr txBox="1"/>
              <p:nvPr/>
            </p:nvSpPr>
            <p:spPr>
              <a:xfrm>
                <a:off x="4335780" y="721667"/>
                <a:ext cx="1402820" cy="461665"/>
              </a:xfrm>
              <a:prstGeom prst="rect">
                <a:avLst/>
              </a:prstGeom>
              <a:noFill/>
            </p:spPr>
            <p:txBody>
              <a:bodyPr wrap="none" rtlCol="0">
                <a:spAutoFit/>
              </a:bodyPr>
              <a:lstStyle/>
              <a:p>
                <a:r>
                  <a:rPr lang="en-US" sz="2400" dirty="0"/>
                  <a:t>bootstrap</a:t>
                </a:r>
              </a:p>
            </p:txBody>
          </p:sp>
        </p:grpSp>
      </p:grpSp>
      <p:sp>
        <p:nvSpPr>
          <p:cNvPr id="28" name="Rectangle 27">
            <a:extLst>
              <a:ext uri="{FF2B5EF4-FFF2-40B4-BE49-F238E27FC236}">
                <a16:creationId xmlns:a16="http://schemas.microsoft.com/office/drawing/2014/main" id="{F09264D9-C459-BB41-890C-7E1BACD35151}"/>
              </a:ext>
            </a:extLst>
          </p:cNvPr>
          <p:cNvSpPr/>
          <p:nvPr/>
        </p:nvSpPr>
        <p:spPr>
          <a:xfrm>
            <a:off x="6637474" y="1210132"/>
            <a:ext cx="4463666" cy="1200329"/>
          </a:xfrm>
          <a:prstGeom prst="rect">
            <a:avLst/>
          </a:prstGeom>
        </p:spPr>
        <p:txBody>
          <a:bodyPr wrap="square">
            <a:spAutoFit/>
          </a:bodyPr>
          <a:lstStyle/>
          <a:p>
            <a:r>
              <a:rPr lang="en-US" sz="2400" b="1" dirty="0">
                <a:solidFill>
                  <a:srgbClr val="0070C0"/>
                </a:solidFill>
              </a:rPr>
              <a:t>Archetype 3 is all subtype B</a:t>
            </a:r>
          </a:p>
          <a:p>
            <a:r>
              <a:rPr lang="en-US" sz="2400" b="1" dirty="0">
                <a:solidFill>
                  <a:srgbClr val="0070C0"/>
                </a:solidFill>
              </a:rPr>
              <a:t>Archetype 1 is	 mostly subtype A</a:t>
            </a:r>
          </a:p>
          <a:p>
            <a:r>
              <a:rPr lang="en-US" sz="2400" b="1" dirty="0">
                <a:solidFill>
                  <a:srgbClr val="0070C0"/>
                </a:solidFill>
              </a:rPr>
              <a:t>Archetype 2 is a mix</a:t>
            </a:r>
          </a:p>
        </p:txBody>
      </p:sp>
      <p:grpSp>
        <p:nvGrpSpPr>
          <p:cNvPr id="32" name="Group 31">
            <a:extLst>
              <a:ext uri="{FF2B5EF4-FFF2-40B4-BE49-F238E27FC236}">
                <a16:creationId xmlns:a16="http://schemas.microsoft.com/office/drawing/2014/main" id="{3C2596E4-33F7-1C4D-A3A8-79DBC8E44699}"/>
              </a:ext>
            </a:extLst>
          </p:cNvPr>
          <p:cNvGrpSpPr/>
          <p:nvPr/>
        </p:nvGrpSpPr>
        <p:grpSpPr>
          <a:xfrm>
            <a:off x="6703761" y="2604748"/>
            <a:ext cx="5156200" cy="2118300"/>
            <a:chOff x="5917700" y="2604748"/>
            <a:chExt cx="5156200" cy="2118300"/>
          </a:xfrm>
        </p:grpSpPr>
        <p:pic>
          <p:nvPicPr>
            <p:cNvPr id="30" name="Picture 29">
              <a:extLst>
                <a:ext uri="{FF2B5EF4-FFF2-40B4-BE49-F238E27FC236}">
                  <a16:creationId xmlns:a16="http://schemas.microsoft.com/office/drawing/2014/main" id="{DDE0230F-CA50-1A4F-99B2-77DFB255D2F0}"/>
                </a:ext>
              </a:extLst>
            </p:cNvPr>
            <p:cNvPicPr>
              <a:picLocks noChangeAspect="1"/>
            </p:cNvPicPr>
            <p:nvPr/>
          </p:nvPicPr>
          <p:blipFill rotWithShape="1">
            <a:blip r:embed="rId4"/>
            <a:srcRect t="45063"/>
            <a:stretch/>
          </p:blipFill>
          <p:spPr>
            <a:xfrm>
              <a:off x="5917700" y="2604748"/>
              <a:ext cx="5156200" cy="1617980"/>
            </a:xfrm>
            <a:prstGeom prst="rect">
              <a:avLst/>
            </a:prstGeom>
            <a:ln w="25400">
              <a:solidFill>
                <a:schemeClr val="accent1">
                  <a:shade val="50000"/>
                </a:schemeClr>
              </a:solidFill>
            </a:ln>
          </p:spPr>
        </p:pic>
        <p:sp>
          <p:nvSpPr>
            <p:cNvPr id="31" name="TextBox 30">
              <a:extLst>
                <a:ext uri="{FF2B5EF4-FFF2-40B4-BE49-F238E27FC236}">
                  <a16:creationId xmlns:a16="http://schemas.microsoft.com/office/drawing/2014/main" id="{4A962B15-FD3B-1F4E-89FC-60A5FCBF129D}"/>
                </a:ext>
              </a:extLst>
            </p:cNvPr>
            <p:cNvSpPr txBox="1"/>
            <p:nvPr/>
          </p:nvSpPr>
          <p:spPr>
            <a:xfrm>
              <a:off x="5960357" y="4261383"/>
              <a:ext cx="3758273" cy="461665"/>
            </a:xfrm>
            <a:prstGeom prst="rect">
              <a:avLst/>
            </a:prstGeom>
            <a:noFill/>
          </p:spPr>
          <p:txBody>
            <a:bodyPr wrap="none" rtlCol="0">
              <a:spAutoFit/>
            </a:bodyPr>
            <a:lstStyle/>
            <a:p>
              <a:r>
                <a:rPr lang="en-US" sz="2400" b="1" dirty="0">
                  <a:solidFill>
                    <a:srgbClr val="0070C0"/>
                  </a:solidFill>
                </a:rPr>
                <a:t>Control and MCI are all over</a:t>
              </a:r>
            </a:p>
          </p:txBody>
        </p:sp>
      </p:grpSp>
      <p:sp>
        <p:nvSpPr>
          <p:cNvPr id="2" name="TextBox 1">
            <a:extLst>
              <a:ext uri="{FF2B5EF4-FFF2-40B4-BE49-F238E27FC236}">
                <a16:creationId xmlns:a16="http://schemas.microsoft.com/office/drawing/2014/main" id="{F30F963F-E45B-B94C-AC91-0FB08154F329}"/>
              </a:ext>
            </a:extLst>
          </p:cNvPr>
          <p:cNvSpPr txBox="1"/>
          <p:nvPr/>
        </p:nvSpPr>
        <p:spPr>
          <a:xfrm>
            <a:off x="2654629" y="368382"/>
            <a:ext cx="8851269" cy="461665"/>
          </a:xfrm>
          <a:prstGeom prst="rect">
            <a:avLst/>
          </a:prstGeom>
          <a:noFill/>
        </p:spPr>
        <p:txBody>
          <a:bodyPr wrap="none" rtlCol="0">
            <a:spAutoFit/>
          </a:bodyPr>
          <a:lstStyle/>
          <a:p>
            <a:r>
              <a:rPr lang="en-US" sz="2400" dirty="0"/>
              <a:t>Position of archetypes in GE space relative to </a:t>
            </a:r>
            <a:r>
              <a:rPr lang="en-US" sz="2400" dirty="0" err="1"/>
              <a:t>Nikil’s</a:t>
            </a:r>
            <a:r>
              <a:rPr lang="en-US" sz="2400" dirty="0"/>
              <a:t> K-means subtypes</a:t>
            </a:r>
          </a:p>
        </p:txBody>
      </p:sp>
      <p:sp>
        <p:nvSpPr>
          <p:cNvPr id="3" name="TextBox 2">
            <a:extLst>
              <a:ext uri="{FF2B5EF4-FFF2-40B4-BE49-F238E27FC236}">
                <a16:creationId xmlns:a16="http://schemas.microsoft.com/office/drawing/2014/main" id="{BE015A6E-2909-B044-9C3F-FD5EFDBE4F24}"/>
              </a:ext>
            </a:extLst>
          </p:cNvPr>
          <p:cNvSpPr txBox="1"/>
          <p:nvPr/>
        </p:nvSpPr>
        <p:spPr>
          <a:xfrm>
            <a:off x="6769928" y="4700189"/>
            <a:ext cx="5245609"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7030A0"/>
                </a:solidFill>
              </a:rPr>
              <a:t>No enrichment for cognitive/</a:t>
            </a:r>
            <a:r>
              <a:rPr lang="en-US" sz="2000" dirty="0" err="1">
                <a:solidFill>
                  <a:srgbClr val="7030A0"/>
                </a:solidFill>
              </a:rPr>
              <a:t>braak</a:t>
            </a:r>
            <a:r>
              <a:rPr lang="en-US" sz="2000" dirty="0">
                <a:solidFill>
                  <a:srgbClr val="7030A0"/>
                </a:solidFill>
              </a:rPr>
              <a:t>/</a:t>
            </a:r>
            <a:r>
              <a:rPr lang="en-US" sz="2000" dirty="0" err="1">
                <a:solidFill>
                  <a:srgbClr val="7030A0"/>
                </a:solidFill>
              </a:rPr>
              <a:t>cerad</a:t>
            </a:r>
            <a:r>
              <a:rPr lang="en-US" sz="2000" dirty="0">
                <a:solidFill>
                  <a:srgbClr val="7030A0"/>
                </a:solidFill>
              </a:rPr>
              <a:t> scores or apoe4 status</a:t>
            </a:r>
          </a:p>
          <a:p>
            <a:pPr marL="342900" indent="-342900">
              <a:buFont typeface="Arial" panose="020B0604020202020204" pitchFamily="34" charset="0"/>
              <a:buChar char="•"/>
            </a:pPr>
            <a:r>
              <a:rPr lang="en-US" sz="2000" dirty="0">
                <a:solidFill>
                  <a:srgbClr val="7030A0"/>
                </a:solidFill>
              </a:rPr>
              <a:t>Archetype 2 is slightly enriched for female AD</a:t>
            </a:r>
          </a:p>
        </p:txBody>
      </p:sp>
    </p:spTree>
    <p:extLst>
      <p:ext uri="{BB962C8B-B14F-4D97-AF65-F5344CB8AC3E}">
        <p14:creationId xmlns:p14="http://schemas.microsoft.com/office/powerpoint/2010/main" val="4090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ABB8C-C141-E04A-BCAC-C9FB4FFD791D}"/>
              </a:ext>
            </a:extLst>
          </p:cNvPr>
          <p:cNvSpPr txBox="1"/>
          <p:nvPr/>
        </p:nvSpPr>
        <p:spPr>
          <a:xfrm>
            <a:off x="1018309" y="623454"/>
            <a:ext cx="3452035" cy="523220"/>
          </a:xfrm>
          <a:prstGeom prst="rect">
            <a:avLst/>
          </a:prstGeom>
          <a:noFill/>
        </p:spPr>
        <p:txBody>
          <a:bodyPr wrap="none" rtlCol="0">
            <a:spAutoFit/>
          </a:bodyPr>
          <a:lstStyle/>
          <a:p>
            <a:r>
              <a:rPr lang="en-US" sz="2800" dirty="0"/>
              <a:t>Top genes breakdown:</a:t>
            </a:r>
          </a:p>
        </p:txBody>
      </p:sp>
      <p:sp>
        <p:nvSpPr>
          <p:cNvPr id="5" name="TextBox 4">
            <a:extLst>
              <a:ext uri="{FF2B5EF4-FFF2-40B4-BE49-F238E27FC236}">
                <a16:creationId xmlns:a16="http://schemas.microsoft.com/office/drawing/2014/main" id="{F1861605-7405-3942-8138-A7BFEC1E0EB9}"/>
              </a:ext>
            </a:extLst>
          </p:cNvPr>
          <p:cNvSpPr txBox="1"/>
          <p:nvPr/>
        </p:nvSpPr>
        <p:spPr>
          <a:xfrm>
            <a:off x="1018309" y="2008446"/>
            <a:ext cx="6101286" cy="2308324"/>
          </a:xfrm>
          <a:prstGeom prst="rect">
            <a:avLst/>
          </a:prstGeom>
          <a:noFill/>
        </p:spPr>
        <p:txBody>
          <a:bodyPr wrap="none" rtlCol="0">
            <a:spAutoFit/>
          </a:bodyPr>
          <a:lstStyle/>
          <a:p>
            <a:pPr marL="342900" indent="-342900">
              <a:buFont typeface="Arial" panose="020B0604020202020204" pitchFamily="34" charset="0"/>
              <a:buChar char="•"/>
            </a:pPr>
            <a:r>
              <a:rPr lang="en-US" sz="2400" dirty="0"/>
              <a:t>Archetype 1: 626 genes</a:t>
            </a:r>
          </a:p>
          <a:p>
            <a:pPr marL="342900" indent="-342900">
              <a:buFont typeface="Arial" panose="020B0604020202020204" pitchFamily="34" charset="0"/>
              <a:buChar char="•"/>
            </a:pPr>
            <a:r>
              <a:rPr lang="en-US" sz="2400" dirty="0"/>
              <a:t>Archetype 2: 551 genes</a:t>
            </a:r>
          </a:p>
          <a:p>
            <a:pPr marL="342900" indent="-342900">
              <a:buFont typeface="Arial" panose="020B0604020202020204" pitchFamily="34" charset="0"/>
              <a:buChar char="•"/>
            </a:pPr>
            <a:r>
              <a:rPr lang="en-US" sz="2400" dirty="0"/>
              <a:t>Archetype 3: 1538 genes</a:t>
            </a:r>
          </a:p>
          <a:p>
            <a:pPr marL="342900" indent="-342900">
              <a:buFont typeface="Arial" panose="020B0604020202020204" pitchFamily="34" charset="0"/>
              <a:buChar char="•"/>
            </a:pPr>
            <a:r>
              <a:rPr lang="en-US" sz="2400" dirty="0"/>
              <a:t>Overlap between archetype 1 and 2: 8 genes</a:t>
            </a:r>
          </a:p>
          <a:p>
            <a:pPr marL="342900" indent="-342900">
              <a:buFont typeface="Arial" panose="020B0604020202020204" pitchFamily="34" charset="0"/>
              <a:buChar char="•"/>
            </a:pPr>
            <a:r>
              <a:rPr lang="en-US" sz="2400" dirty="0"/>
              <a:t>Overlap between archetype 2 and 3: 1 gene</a:t>
            </a:r>
          </a:p>
          <a:p>
            <a:pPr marL="342900" indent="-342900">
              <a:buFont typeface="Arial" panose="020B0604020202020204" pitchFamily="34" charset="0"/>
              <a:buChar char="•"/>
            </a:pPr>
            <a:r>
              <a:rPr lang="en-US" sz="2400" dirty="0"/>
              <a:t>Overlap between archetype 3 and 1: None</a:t>
            </a:r>
          </a:p>
        </p:txBody>
      </p:sp>
      <p:sp>
        <p:nvSpPr>
          <p:cNvPr id="6" name="TextBox 5">
            <a:extLst>
              <a:ext uri="{FF2B5EF4-FFF2-40B4-BE49-F238E27FC236}">
                <a16:creationId xmlns:a16="http://schemas.microsoft.com/office/drawing/2014/main" id="{6834B66B-557E-5D4C-B695-FBACA7BFB4B0}"/>
              </a:ext>
            </a:extLst>
          </p:cNvPr>
          <p:cNvSpPr txBox="1"/>
          <p:nvPr/>
        </p:nvSpPr>
        <p:spPr>
          <a:xfrm>
            <a:off x="1018309" y="1090267"/>
            <a:ext cx="10373591" cy="830997"/>
          </a:xfrm>
          <a:prstGeom prst="rect">
            <a:avLst/>
          </a:prstGeom>
          <a:noFill/>
        </p:spPr>
        <p:txBody>
          <a:bodyPr wrap="square" rtlCol="0">
            <a:spAutoFit/>
          </a:bodyPr>
          <a:lstStyle/>
          <a:p>
            <a:r>
              <a:rPr lang="en-US" sz="2400" dirty="0"/>
              <a:t>Genes whose expression decreases significantly as a function of distance from an archetype</a:t>
            </a:r>
          </a:p>
        </p:txBody>
      </p:sp>
    </p:spTree>
    <p:extLst>
      <p:ext uri="{BB962C8B-B14F-4D97-AF65-F5344CB8AC3E}">
        <p14:creationId xmlns:p14="http://schemas.microsoft.com/office/powerpoint/2010/main" val="3418231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B8D98-1857-F24A-984E-DB43EDF5A648}"/>
              </a:ext>
            </a:extLst>
          </p:cNvPr>
          <p:cNvPicPr>
            <a:picLocks noChangeAspect="1"/>
          </p:cNvPicPr>
          <p:nvPr/>
        </p:nvPicPr>
        <p:blipFill>
          <a:blip r:embed="rId3"/>
          <a:stretch>
            <a:fillRect/>
          </a:stretch>
        </p:blipFill>
        <p:spPr>
          <a:xfrm>
            <a:off x="4130964" y="573336"/>
            <a:ext cx="7618802" cy="2025421"/>
          </a:xfrm>
          <a:prstGeom prst="rect">
            <a:avLst/>
          </a:prstGeom>
        </p:spPr>
      </p:pic>
      <p:pic>
        <p:nvPicPr>
          <p:cNvPr id="7" name="Picture 6">
            <a:extLst>
              <a:ext uri="{FF2B5EF4-FFF2-40B4-BE49-F238E27FC236}">
                <a16:creationId xmlns:a16="http://schemas.microsoft.com/office/drawing/2014/main" id="{B27B7C71-C40D-F440-87DB-20EC91A06E53}"/>
              </a:ext>
            </a:extLst>
          </p:cNvPr>
          <p:cNvPicPr>
            <a:picLocks noChangeAspect="1"/>
          </p:cNvPicPr>
          <p:nvPr/>
        </p:nvPicPr>
        <p:blipFill>
          <a:blip r:embed="rId4"/>
          <a:stretch>
            <a:fillRect/>
          </a:stretch>
        </p:blipFill>
        <p:spPr>
          <a:xfrm>
            <a:off x="1182451" y="2520532"/>
            <a:ext cx="7713099" cy="1969013"/>
          </a:xfrm>
          <a:prstGeom prst="rect">
            <a:avLst/>
          </a:prstGeom>
        </p:spPr>
      </p:pic>
      <p:pic>
        <p:nvPicPr>
          <p:cNvPr id="9" name="Picture 8">
            <a:extLst>
              <a:ext uri="{FF2B5EF4-FFF2-40B4-BE49-F238E27FC236}">
                <a16:creationId xmlns:a16="http://schemas.microsoft.com/office/drawing/2014/main" id="{46CBBBBD-2395-A14E-9A94-E832E14ABCE3}"/>
              </a:ext>
            </a:extLst>
          </p:cNvPr>
          <p:cNvPicPr>
            <a:picLocks noChangeAspect="1"/>
          </p:cNvPicPr>
          <p:nvPr/>
        </p:nvPicPr>
        <p:blipFill>
          <a:blip r:embed="rId5"/>
          <a:stretch>
            <a:fillRect/>
          </a:stretch>
        </p:blipFill>
        <p:spPr>
          <a:xfrm>
            <a:off x="4130963" y="4489545"/>
            <a:ext cx="8089215" cy="2127999"/>
          </a:xfrm>
          <a:prstGeom prst="rect">
            <a:avLst/>
          </a:prstGeom>
        </p:spPr>
      </p:pic>
      <p:sp>
        <p:nvSpPr>
          <p:cNvPr id="4" name="TextBox 3">
            <a:extLst>
              <a:ext uri="{FF2B5EF4-FFF2-40B4-BE49-F238E27FC236}">
                <a16:creationId xmlns:a16="http://schemas.microsoft.com/office/drawing/2014/main" id="{711FCED7-F8AD-6949-984F-B362E8C93A05}"/>
              </a:ext>
            </a:extLst>
          </p:cNvPr>
          <p:cNvSpPr txBox="1"/>
          <p:nvPr/>
        </p:nvSpPr>
        <p:spPr>
          <a:xfrm>
            <a:off x="527611" y="311727"/>
            <a:ext cx="3345018" cy="523220"/>
          </a:xfrm>
          <a:prstGeom prst="rect">
            <a:avLst/>
          </a:prstGeom>
          <a:noFill/>
        </p:spPr>
        <p:txBody>
          <a:bodyPr wrap="none" rtlCol="0">
            <a:spAutoFit/>
          </a:bodyPr>
          <a:lstStyle/>
          <a:p>
            <a:r>
              <a:rPr lang="en-US" sz="2800" dirty="0"/>
              <a:t>GO terms enrichment</a:t>
            </a:r>
          </a:p>
        </p:txBody>
      </p:sp>
      <p:sp>
        <p:nvSpPr>
          <p:cNvPr id="2" name="TextBox 1">
            <a:extLst>
              <a:ext uri="{FF2B5EF4-FFF2-40B4-BE49-F238E27FC236}">
                <a16:creationId xmlns:a16="http://schemas.microsoft.com/office/drawing/2014/main" id="{1E9D4AED-087D-F947-B248-7257616F2999}"/>
              </a:ext>
            </a:extLst>
          </p:cNvPr>
          <p:cNvSpPr txBox="1"/>
          <p:nvPr/>
        </p:nvSpPr>
        <p:spPr>
          <a:xfrm>
            <a:off x="4130964" y="543841"/>
            <a:ext cx="1316579" cy="369332"/>
          </a:xfrm>
          <a:prstGeom prst="rect">
            <a:avLst/>
          </a:prstGeom>
          <a:solidFill>
            <a:schemeClr val="bg1"/>
          </a:solidFill>
        </p:spPr>
        <p:txBody>
          <a:bodyPr wrap="none" rtlCol="0">
            <a:spAutoFit/>
          </a:bodyPr>
          <a:lstStyle/>
          <a:p>
            <a:r>
              <a:rPr lang="en-US" dirty="0"/>
              <a:t>Archetype 1</a:t>
            </a:r>
          </a:p>
        </p:txBody>
      </p:sp>
      <p:sp>
        <p:nvSpPr>
          <p:cNvPr id="8" name="TextBox 7">
            <a:extLst>
              <a:ext uri="{FF2B5EF4-FFF2-40B4-BE49-F238E27FC236}">
                <a16:creationId xmlns:a16="http://schemas.microsoft.com/office/drawing/2014/main" id="{CA0DF21A-02EC-DF44-A29F-D034B7F50B6A}"/>
              </a:ext>
            </a:extLst>
          </p:cNvPr>
          <p:cNvSpPr txBox="1"/>
          <p:nvPr/>
        </p:nvSpPr>
        <p:spPr>
          <a:xfrm>
            <a:off x="1182452" y="2474391"/>
            <a:ext cx="1316579" cy="369332"/>
          </a:xfrm>
          <a:prstGeom prst="rect">
            <a:avLst/>
          </a:prstGeom>
          <a:solidFill>
            <a:schemeClr val="bg1"/>
          </a:solidFill>
        </p:spPr>
        <p:txBody>
          <a:bodyPr wrap="none" rtlCol="0">
            <a:spAutoFit/>
          </a:bodyPr>
          <a:lstStyle/>
          <a:p>
            <a:r>
              <a:rPr lang="en-US" dirty="0"/>
              <a:t>Archetype 2</a:t>
            </a:r>
          </a:p>
        </p:txBody>
      </p:sp>
      <p:sp>
        <p:nvSpPr>
          <p:cNvPr id="10" name="TextBox 9">
            <a:extLst>
              <a:ext uri="{FF2B5EF4-FFF2-40B4-BE49-F238E27FC236}">
                <a16:creationId xmlns:a16="http://schemas.microsoft.com/office/drawing/2014/main" id="{12358820-84D3-6342-BAEA-300FD2095480}"/>
              </a:ext>
            </a:extLst>
          </p:cNvPr>
          <p:cNvSpPr txBox="1"/>
          <p:nvPr/>
        </p:nvSpPr>
        <p:spPr>
          <a:xfrm>
            <a:off x="4130963" y="4455569"/>
            <a:ext cx="1316579" cy="369332"/>
          </a:xfrm>
          <a:prstGeom prst="rect">
            <a:avLst/>
          </a:prstGeom>
          <a:solidFill>
            <a:schemeClr val="bg1"/>
          </a:solidFill>
        </p:spPr>
        <p:txBody>
          <a:bodyPr wrap="none" rtlCol="0">
            <a:spAutoFit/>
          </a:bodyPr>
          <a:lstStyle/>
          <a:p>
            <a:r>
              <a:rPr lang="en-US" dirty="0"/>
              <a:t>Archetype 3</a:t>
            </a:r>
          </a:p>
        </p:txBody>
      </p:sp>
    </p:spTree>
    <p:extLst>
      <p:ext uri="{BB962C8B-B14F-4D97-AF65-F5344CB8AC3E}">
        <p14:creationId xmlns:p14="http://schemas.microsoft.com/office/powerpoint/2010/main" val="1360874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6B108-E3A6-B845-8A8D-F0719EBBE105}"/>
              </a:ext>
            </a:extLst>
          </p:cNvPr>
          <p:cNvPicPr>
            <a:picLocks noChangeAspect="1"/>
          </p:cNvPicPr>
          <p:nvPr/>
        </p:nvPicPr>
        <p:blipFill>
          <a:blip r:embed="rId3"/>
          <a:stretch>
            <a:fillRect/>
          </a:stretch>
        </p:blipFill>
        <p:spPr>
          <a:xfrm>
            <a:off x="3105465" y="644423"/>
            <a:ext cx="6440152" cy="6095224"/>
          </a:xfrm>
          <a:prstGeom prst="rect">
            <a:avLst/>
          </a:prstGeom>
        </p:spPr>
      </p:pic>
      <p:grpSp>
        <p:nvGrpSpPr>
          <p:cNvPr id="11" name="Group 10">
            <a:extLst>
              <a:ext uri="{FF2B5EF4-FFF2-40B4-BE49-F238E27FC236}">
                <a16:creationId xmlns:a16="http://schemas.microsoft.com/office/drawing/2014/main" id="{CBA74A10-084C-4043-A9D3-25C310C84F22}"/>
              </a:ext>
            </a:extLst>
          </p:cNvPr>
          <p:cNvGrpSpPr/>
          <p:nvPr/>
        </p:nvGrpSpPr>
        <p:grpSpPr>
          <a:xfrm>
            <a:off x="6713064" y="1065447"/>
            <a:ext cx="4262775" cy="747345"/>
            <a:chOff x="6376041" y="4546263"/>
            <a:chExt cx="4262775" cy="747345"/>
          </a:xfrm>
        </p:grpSpPr>
        <p:sp>
          <p:nvSpPr>
            <p:cNvPr id="4" name="Rectangle 3">
              <a:extLst>
                <a:ext uri="{FF2B5EF4-FFF2-40B4-BE49-F238E27FC236}">
                  <a16:creationId xmlns:a16="http://schemas.microsoft.com/office/drawing/2014/main" id="{9417A73E-8D0F-194B-96B0-099A515F3554}"/>
                </a:ext>
              </a:extLst>
            </p:cNvPr>
            <p:cNvSpPr/>
            <p:nvPr/>
          </p:nvSpPr>
          <p:spPr>
            <a:xfrm>
              <a:off x="7881330" y="4546263"/>
              <a:ext cx="2757486" cy="707886"/>
            </a:xfrm>
            <a:prstGeom prst="rect">
              <a:avLst/>
            </a:prstGeom>
          </p:spPr>
          <p:txBody>
            <a:bodyPr wrap="none">
              <a:spAutoFit/>
            </a:bodyPr>
            <a:lstStyle/>
            <a:p>
              <a:r>
                <a:rPr lang="en-US" sz="2000" dirty="0" err="1">
                  <a:latin typeface="Comic Sans MS" panose="030F0902030302020204" pitchFamily="66" charset="0"/>
                </a:rPr>
                <a:t>DLPFCyellow:neuronal</a:t>
              </a:r>
              <a:endParaRPr lang="en-US" sz="2000" dirty="0">
                <a:latin typeface="Comic Sans MS" panose="030F0902030302020204" pitchFamily="66" charset="0"/>
              </a:endParaRPr>
            </a:p>
            <a:p>
              <a:r>
                <a:rPr lang="en-US" sz="2000" dirty="0">
                  <a:latin typeface="Comic Sans MS" panose="030F0902030302020204" pitchFamily="66" charset="0"/>
                </a:rPr>
                <a:t>Synaptic signaling</a:t>
              </a:r>
            </a:p>
          </p:txBody>
        </p:sp>
        <p:cxnSp>
          <p:nvCxnSpPr>
            <p:cNvPr id="6" name="Curved Connector 5">
              <a:extLst>
                <a:ext uri="{FF2B5EF4-FFF2-40B4-BE49-F238E27FC236}">
                  <a16:creationId xmlns:a16="http://schemas.microsoft.com/office/drawing/2014/main" id="{70DFEED7-EAE1-744A-98CC-69FF45B4E3B6}"/>
                </a:ext>
              </a:extLst>
            </p:cNvPr>
            <p:cNvCxnSpPr>
              <a:cxnSpLocks/>
            </p:cNvCxnSpPr>
            <p:nvPr/>
          </p:nvCxnSpPr>
          <p:spPr>
            <a:xfrm flipV="1">
              <a:off x="6376041" y="4746318"/>
              <a:ext cx="1505289" cy="547290"/>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8BE6CD-0743-6D4A-8D3B-38AA6A9CE518}"/>
              </a:ext>
            </a:extLst>
          </p:cNvPr>
          <p:cNvGrpSpPr/>
          <p:nvPr/>
        </p:nvGrpSpPr>
        <p:grpSpPr>
          <a:xfrm>
            <a:off x="5766933" y="3777622"/>
            <a:ext cx="5325720" cy="1497507"/>
            <a:chOff x="5701686" y="1849231"/>
            <a:chExt cx="5325720" cy="1497507"/>
          </a:xfrm>
        </p:grpSpPr>
        <p:sp>
          <p:nvSpPr>
            <p:cNvPr id="12" name="Rectangle 11">
              <a:extLst>
                <a:ext uri="{FF2B5EF4-FFF2-40B4-BE49-F238E27FC236}">
                  <a16:creationId xmlns:a16="http://schemas.microsoft.com/office/drawing/2014/main" id="{0C69DF5D-64A2-5A46-9F51-1F73CEC7D78F}"/>
                </a:ext>
              </a:extLst>
            </p:cNvPr>
            <p:cNvSpPr/>
            <p:nvPr/>
          </p:nvSpPr>
          <p:spPr>
            <a:xfrm>
              <a:off x="8106414" y="2638852"/>
              <a:ext cx="2920992" cy="707886"/>
            </a:xfrm>
            <a:prstGeom prst="rect">
              <a:avLst/>
            </a:prstGeom>
          </p:spPr>
          <p:txBody>
            <a:bodyPr wrap="none">
              <a:spAutoFit/>
            </a:bodyPr>
            <a:lstStyle/>
            <a:p>
              <a:r>
                <a:rPr lang="en-US" sz="2000" dirty="0">
                  <a:latin typeface="Comic Sans MS" panose="030F0902030302020204" pitchFamily="66" charset="0"/>
                </a:rPr>
                <a:t>astrocyte metabolism </a:t>
              </a:r>
            </a:p>
            <a:p>
              <a:r>
                <a:rPr lang="en-US" sz="2000" dirty="0" err="1">
                  <a:latin typeface="Comic Sans MS" panose="030F0902030302020204" pitchFamily="66" charset="0"/>
                </a:rPr>
                <a:t>oxydation</a:t>
              </a:r>
              <a:r>
                <a:rPr lang="en-US" sz="2000" dirty="0">
                  <a:latin typeface="Comic Sans MS" panose="030F0902030302020204" pitchFamily="66" charset="0"/>
                </a:rPr>
                <a:t>-reduction</a:t>
              </a:r>
            </a:p>
          </p:txBody>
        </p:sp>
        <p:cxnSp>
          <p:nvCxnSpPr>
            <p:cNvPr id="13" name="Curved Connector 12">
              <a:extLst>
                <a:ext uri="{FF2B5EF4-FFF2-40B4-BE49-F238E27FC236}">
                  <a16:creationId xmlns:a16="http://schemas.microsoft.com/office/drawing/2014/main" id="{02D4FAE8-92F2-D042-9863-85AAC3FAFCB5}"/>
                </a:ext>
              </a:extLst>
            </p:cNvPr>
            <p:cNvCxnSpPr>
              <a:cxnSpLocks/>
            </p:cNvCxnSpPr>
            <p:nvPr/>
          </p:nvCxnSpPr>
          <p:spPr>
            <a:xfrm>
              <a:off x="5701686" y="1849231"/>
              <a:ext cx="2404728" cy="1007854"/>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44BA2DB0-9FD4-C34E-946D-0EEA8941D60C}"/>
              </a:ext>
            </a:extLst>
          </p:cNvPr>
          <p:cNvSpPr/>
          <p:nvPr/>
        </p:nvSpPr>
        <p:spPr>
          <a:xfrm>
            <a:off x="8218353" y="5400489"/>
            <a:ext cx="3653564" cy="707886"/>
          </a:xfrm>
          <a:prstGeom prst="rect">
            <a:avLst/>
          </a:prstGeom>
        </p:spPr>
        <p:txBody>
          <a:bodyPr wrap="none">
            <a:spAutoFit/>
          </a:bodyPr>
          <a:lstStyle/>
          <a:p>
            <a:r>
              <a:rPr lang="en-US" sz="2000" dirty="0" err="1">
                <a:latin typeface="Comic Sans MS" panose="030F0902030302020204" pitchFamily="66" charset="0"/>
              </a:rPr>
              <a:t>gliogenesis</a:t>
            </a:r>
            <a:endParaRPr lang="en-US" sz="2000" dirty="0">
              <a:latin typeface="Comic Sans MS" panose="030F0902030302020204" pitchFamily="66" charset="0"/>
            </a:endParaRPr>
          </a:p>
          <a:p>
            <a:r>
              <a:rPr lang="en-US" sz="2000" dirty="0" err="1">
                <a:latin typeface="Comic Sans MS" panose="030F0902030302020204" pitchFamily="66" charset="0"/>
              </a:rPr>
              <a:t>oligodendrocytic</a:t>
            </a:r>
            <a:r>
              <a:rPr lang="en-US" sz="2000" dirty="0">
                <a:latin typeface="Comic Sans MS" panose="030F0902030302020204" pitchFamily="66" charset="0"/>
              </a:rPr>
              <a:t> myelination</a:t>
            </a:r>
          </a:p>
        </p:txBody>
      </p:sp>
      <p:cxnSp>
        <p:nvCxnSpPr>
          <p:cNvPr id="18" name="Curved Connector 17">
            <a:extLst>
              <a:ext uri="{FF2B5EF4-FFF2-40B4-BE49-F238E27FC236}">
                <a16:creationId xmlns:a16="http://schemas.microsoft.com/office/drawing/2014/main" id="{839425F5-7E7F-4A41-BD60-1A160FBCEE12}"/>
              </a:ext>
            </a:extLst>
          </p:cNvPr>
          <p:cNvCxnSpPr>
            <a:cxnSpLocks/>
          </p:cNvCxnSpPr>
          <p:nvPr/>
        </p:nvCxnSpPr>
        <p:spPr>
          <a:xfrm>
            <a:off x="5864096" y="5172566"/>
            <a:ext cx="2197834" cy="541870"/>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10B409A-691D-3C4C-B2BF-7AAC3ADF6128}"/>
              </a:ext>
            </a:extLst>
          </p:cNvPr>
          <p:cNvGrpSpPr/>
          <p:nvPr/>
        </p:nvGrpSpPr>
        <p:grpSpPr>
          <a:xfrm>
            <a:off x="75166" y="831261"/>
            <a:ext cx="4096774" cy="860385"/>
            <a:chOff x="5844803" y="3938405"/>
            <a:chExt cx="4096774" cy="860385"/>
          </a:xfrm>
        </p:grpSpPr>
        <p:sp>
          <p:nvSpPr>
            <p:cNvPr id="27" name="Rectangle 26">
              <a:extLst>
                <a:ext uri="{FF2B5EF4-FFF2-40B4-BE49-F238E27FC236}">
                  <a16:creationId xmlns:a16="http://schemas.microsoft.com/office/drawing/2014/main" id="{418179E6-D2A1-6749-9240-7EB153712664}"/>
                </a:ext>
              </a:extLst>
            </p:cNvPr>
            <p:cNvSpPr/>
            <p:nvPr/>
          </p:nvSpPr>
          <p:spPr>
            <a:xfrm>
              <a:off x="5844803" y="3938405"/>
              <a:ext cx="3578224" cy="707886"/>
            </a:xfrm>
            <a:prstGeom prst="rect">
              <a:avLst/>
            </a:prstGeom>
          </p:spPr>
          <p:txBody>
            <a:bodyPr wrap="none">
              <a:spAutoFit/>
            </a:bodyPr>
            <a:lstStyle/>
            <a:p>
              <a:r>
                <a:rPr lang="en-US" sz="2000" dirty="0">
                  <a:latin typeface="Comic Sans MS" panose="030F0902030302020204" pitchFamily="66" charset="0"/>
                </a:rPr>
                <a:t>cytokine (immune) signaling </a:t>
              </a:r>
            </a:p>
            <a:p>
              <a:r>
                <a:rPr lang="en-US" sz="2000" dirty="0">
                  <a:latin typeface="Comic Sans MS" panose="030F0902030302020204" pitchFamily="66" charset="0"/>
                </a:rPr>
                <a:t>inflammatory</a:t>
              </a:r>
            </a:p>
          </p:txBody>
        </p:sp>
        <p:cxnSp>
          <p:nvCxnSpPr>
            <p:cNvPr id="28" name="Curved Connector 27">
              <a:extLst>
                <a:ext uri="{FF2B5EF4-FFF2-40B4-BE49-F238E27FC236}">
                  <a16:creationId xmlns:a16="http://schemas.microsoft.com/office/drawing/2014/main" id="{35CE4CB4-C60C-254F-B04E-94F2867D6C15}"/>
                </a:ext>
              </a:extLst>
            </p:cNvPr>
            <p:cNvCxnSpPr>
              <a:cxnSpLocks/>
            </p:cNvCxnSpPr>
            <p:nvPr/>
          </p:nvCxnSpPr>
          <p:spPr>
            <a:xfrm rot="10800000">
              <a:off x="8627139" y="4372649"/>
              <a:ext cx="1314438" cy="426141"/>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1D4935E-0317-214F-B093-A6F002DCEA7F}"/>
              </a:ext>
            </a:extLst>
          </p:cNvPr>
          <p:cNvGrpSpPr/>
          <p:nvPr/>
        </p:nvGrpSpPr>
        <p:grpSpPr>
          <a:xfrm>
            <a:off x="281156" y="1917462"/>
            <a:ext cx="4062244" cy="940039"/>
            <a:chOff x="6151747" y="3985485"/>
            <a:chExt cx="4062244" cy="940039"/>
          </a:xfrm>
        </p:grpSpPr>
        <p:sp>
          <p:nvSpPr>
            <p:cNvPr id="33" name="Rectangle 32">
              <a:extLst>
                <a:ext uri="{FF2B5EF4-FFF2-40B4-BE49-F238E27FC236}">
                  <a16:creationId xmlns:a16="http://schemas.microsoft.com/office/drawing/2014/main" id="{64EB5A01-5547-C64D-9D2F-9567B254C262}"/>
                </a:ext>
              </a:extLst>
            </p:cNvPr>
            <p:cNvSpPr/>
            <p:nvPr/>
          </p:nvSpPr>
          <p:spPr>
            <a:xfrm>
              <a:off x="6151747" y="3985485"/>
              <a:ext cx="2576346" cy="707886"/>
            </a:xfrm>
            <a:prstGeom prst="rect">
              <a:avLst/>
            </a:prstGeom>
          </p:spPr>
          <p:txBody>
            <a:bodyPr wrap="none">
              <a:spAutoFit/>
            </a:bodyPr>
            <a:lstStyle/>
            <a:p>
              <a:r>
                <a:rPr lang="en-US" sz="2000" dirty="0">
                  <a:latin typeface="Comic Sans MS" panose="030F0902030302020204" pitchFamily="66" charset="0"/>
                </a:rPr>
                <a:t>microglial activation</a:t>
              </a:r>
            </a:p>
            <a:p>
              <a:r>
                <a:rPr lang="en-US" sz="2000" dirty="0">
                  <a:latin typeface="Comic Sans MS" panose="030F0902030302020204" pitchFamily="66" charset="0"/>
                </a:rPr>
                <a:t>immune response</a:t>
              </a:r>
            </a:p>
          </p:txBody>
        </p:sp>
        <p:cxnSp>
          <p:nvCxnSpPr>
            <p:cNvPr id="34" name="Curved Connector 33">
              <a:extLst>
                <a:ext uri="{FF2B5EF4-FFF2-40B4-BE49-F238E27FC236}">
                  <a16:creationId xmlns:a16="http://schemas.microsoft.com/office/drawing/2014/main" id="{8F77C4FD-A413-1D4C-931E-0CF6A68358FD}"/>
                </a:ext>
              </a:extLst>
            </p:cNvPr>
            <p:cNvCxnSpPr>
              <a:cxnSpLocks/>
            </p:cNvCxnSpPr>
            <p:nvPr/>
          </p:nvCxnSpPr>
          <p:spPr>
            <a:xfrm rot="10800000">
              <a:off x="8627139" y="4372649"/>
              <a:ext cx="1586852" cy="552875"/>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20D98EF-6D18-6F48-8894-593934E40F5F}"/>
              </a:ext>
            </a:extLst>
          </p:cNvPr>
          <p:cNvGrpSpPr/>
          <p:nvPr/>
        </p:nvGrpSpPr>
        <p:grpSpPr>
          <a:xfrm>
            <a:off x="563693" y="4692603"/>
            <a:ext cx="3816717" cy="707886"/>
            <a:chOff x="6411802" y="3999764"/>
            <a:chExt cx="3816717" cy="707886"/>
          </a:xfrm>
        </p:grpSpPr>
        <p:sp>
          <p:nvSpPr>
            <p:cNvPr id="37" name="Rectangle 36">
              <a:extLst>
                <a:ext uri="{FF2B5EF4-FFF2-40B4-BE49-F238E27FC236}">
                  <a16:creationId xmlns:a16="http://schemas.microsoft.com/office/drawing/2014/main" id="{AD1D648C-A647-F544-8DB6-EDA4D70A1161}"/>
                </a:ext>
              </a:extLst>
            </p:cNvPr>
            <p:cNvSpPr/>
            <p:nvPr/>
          </p:nvSpPr>
          <p:spPr>
            <a:xfrm>
              <a:off x="6411802" y="3999764"/>
              <a:ext cx="2137124" cy="707886"/>
            </a:xfrm>
            <a:prstGeom prst="rect">
              <a:avLst/>
            </a:prstGeom>
          </p:spPr>
          <p:txBody>
            <a:bodyPr wrap="none">
              <a:spAutoFit/>
            </a:bodyPr>
            <a:lstStyle/>
            <a:p>
              <a:r>
                <a:rPr lang="en-US" sz="2000" dirty="0">
                  <a:latin typeface="Comic Sans MS" panose="030F0902030302020204" pitchFamily="66" charset="0"/>
                </a:rPr>
                <a:t>protein folding</a:t>
              </a:r>
            </a:p>
            <a:p>
              <a:r>
                <a:rPr lang="en-US" sz="2000" dirty="0">
                  <a:latin typeface="Comic Sans MS" panose="030F0902030302020204" pitchFamily="66" charset="0"/>
                </a:rPr>
                <a:t>Stress response</a:t>
              </a:r>
            </a:p>
          </p:txBody>
        </p:sp>
        <p:cxnSp>
          <p:nvCxnSpPr>
            <p:cNvPr id="38" name="Curved Connector 37">
              <a:extLst>
                <a:ext uri="{FF2B5EF4-FFF2-40B4-BE49-F238E27FC236}">
                  <a16:creationId xmlns:a16="http://schemas.microsoft.com/office/drawing/2014/main" id="{D6E51D17-3CB0-F64C-8B5D-0CF56B055EDC}"/>
                </a:ext>
              </a:extLst>
            </p:cNvPr>
            <p:cNvCxnSpPr>
              <a:cxnSpLocks/>
            </p:cNvCxnSpPr>
            <p:nvPr/>
          </p:nvCxnSpPr>
          <p:spPr>
            <a:xfrm rot="10800000">
              <a:off x="8627140" y="4372648"/>
              <a:ext cx="1601379" cy="209642"/>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F1520BED-0D09-284E-95E9-FFBB47B2202A}"/>
              </a:ext>
            </a:extLst>
          </p:cNvPr>
          <p:cNvSpPr txBox="1"/>
          <p:nvPr/>
        </p:nvSpPr>
        <p:spPr>
          <a:xfrm>
            <a:off x="635036" y="134181"/>
            <a:ext cx="10458119" cy="461665"/>
          </a:xfrm>
          <a:prstGeom prst="rect">
            <a:avLst/>
          </a:prstGeom>
          <a:noFill/>
        </p:spPr>
        <p:txBody>
          <a:bodyPr wrap="none" rtlCol="0">
            <a:spAutoFit/>
          </a:bodyPr>
          <a:lstStyle/>
          <a:p>
            <a:r>
              <a:rPr lang="en-US" sz="2400" b="1" dirty="0">
                <a:solidFill>
                  <a:srgbClr val="0070C0"/>
                </a:solidFill>
              </a:rPr>
              <a:t>62% of the top genes are included in one of the submodules (80% in big modules)</a:t>
            </a:r>
          </a:p>
        </p:txBody>
      </p:sp>
      <p:grpSp>
        <p:nvGrpSpPr>
          <p:cNvPr id="48" name="Group 47">
            <a:extLst>
              <a:ext uri="{FF2B5EF4-FFF2-40B4-BE49-F238E27FC236}">
                <a16:creationId xmlns:a16="http://schemas.microsoft.com/office/drawing/2014/main" id="{8E6D91CD-49C1-6745-9AA3-26FF1C2E094E}"/>
              </a:ext>
            </a:extLst>
          </p:cNvPr>
          <p:cNvGrpSpPr/>
          <p:nvPr/>
        </p:nvGrpSpPr>
        <p:grpSpPr>
          <a:xfrm>
            <a:off x="4380410" y="6406038"/>
            <a:ext cx="2662669" cy="423158"/>
            <a:chOff x="4343400" y="6366262"/>
            <a:chExt cx="2662669" cy="423158"/>
          </a:xfrm>
        </p:grpSpPr>
        <p:sp>
          <p:nvSpPr>
            <p:cNvPr id="45" name="TextBox 44">
              <a:extLst>
                <a:ext uri="{FF2B5EF4-FFF2-40B4-BE49-F238E27FC236}">
                  <a16:creationId xmlns:a16="http://schemas.microsoft.com/office/drawing/2014/main" id="{0E30116B-674A-684C-8285-3B1556A91B51}"/>
                </a:ext>
              </a:extLst>
            </p:cNvPr>
            <p:cNvSpPr txBox="1"/>
            <p:nvPr/>
          </p:nvSpPr>
          <p:spPr>
            <a:xfrm>
              <a:off x="4343400" y="6420088"/>
              <a:ext cx="317716" cy="369332"/>
            </a:xfrm>
            <a:prstGeom prst="rect">
              <a:avLst/>
            </a:prstGeom>
            <a:noFill/>
          </p:spPr>
          <p:txBody>
            <a:bodyPr wrap="none" rtlCol="0">
              <a:spAutoFit/>
            </a:bodyPr>
            <a:lstStyle/>
            <a:p>
              <a:r>
                <a:rPr lang="en-US" dirty="0"/>
                <a:t>A</a:t>
              </a:r>
            </a:p>
          </p:txBody>
        </p:sp>
        <p:sp>
          <p:nvSpPr>
            <p:cNvPr id="46" name="TextBox 45">
              <a:extLst>
                <a:ext uri="{FF2B5EF4-FFF2-40B4-BE49-F238E27FC236}">
                  <a16:creationId xmlns:a16="http://schemas.microsoft.com/office/drawing/2014/main" id="{7BB494CA-E1D1-B54D-95E0-CD3496E1E1A7}"/>
                </a:ext>
              </a:extLst>
            </p:cNvPr>
            <p:cNvSpPr txBox="1"/>
            <p:nvPr/>
          </p:nvSpPr>
          <p:spPr>
            <a:xfrm>
              <a:off x="5387128" y="6398482"/>
              <a:ext cx="558166" cy="369332"/>
            </a:xfrm>
            <a:prstGeom prst="rect">
              <a:avLst/>
            </a:prstGeom>
            <a:noFill/>
          </p:spPr>
          <p:txBody>
            <a:bodyPr wrap="none" rtlCol="0">
              <a:spAutoFit/>
            </a:bodyPr>
            <a:lstStyle/>
            <a:p>
              <a:r>
                <a:rPr lang="en-US" dirty="0"/>
                <a:t>A+B</a:t>
              </a:r>
            </a:p>
          </p:txBody>
        </p:sp>
        <p:sp>
          <p:nvSpPr>
            <p:cNvPr id="47" name="TextBox 46">
              <a:extLst>
                <a:ext uri="{FF2B5EF4-FFF2-40B4-BE49-F238E27FC236}">
                  <a16:creationId xmlns:a16="http://schemas.microsoft.com/office/drawing/2014/main" id="{10F6D835-8038-644F-BC3B-276DF985A341}"/>
                </a:ext>
              </a:extLst>
            </p:cNvPr>
            <p:cNvSpPr txBox="1"/>
            <p:nvPr/>
          </p:nvSpPr>
          <p:spPr>
            <a:xfrm>
              <a:off x="6696369" y="6366262"/>
              <a:ext cx="309700" cy="369332"/>
            </a:xfrm>
            <a:prstGeom prst="rect">
              <a:avLst/>
            </a:prstGeom>
            <a:noFill/>
          </p:spPr>
          <p:txBody>
            <a:bodyPr wrap="none" rtlCol="0">
              <a:spAutoFit/>
            </a:bodyPr>
            <a:lstStyle/>
            <a:p>
              <a:r>
                <a:rPr lang="en-US" dirty="0"/>
                <a:t>B</a:t>
              </a:r>
            </a:p>
          </p:txBody>
        </p:sp>
      </p:grpSp>
      <p:sp>
        <p:nvSpPr>
          <p:cNvPr id="2" name="TextBox 1">
            <a:extLst>
              <a:ext uri="{FF2B5EF4-FFF2-40B4-BE49-F238E27FC236}">
                <a16:creationId xmlns:a16="http://schemas.microsoft.com/office/drawing/2014/main" id="{2B67BA49-B9A4-A04D-BA76-6183BFCE2016}"/>
              </a:ext>
            </a:extLst>
          </p:cNvPr>
          <p:cNvSpPr txBox="1"/>
          <p:nvPr/>
        </p:nvSpPr>
        <p:spPr>
          <a:xfrm>
            <a:off x="4058038" y="547270"/>
            <a:ext cx="909223" cy="369332"/>
          </a:xfrm>
          <a:prstGeom prst="rect">
            <a:avLst/>
          </a:prstGeom>
          <a:noFill/>
        </p:spPr>
        <p:txBody>
          <a:bodyPr wrap="none" rtlCol="0">
            <a:spAutoFit/>
          </a:bodyPr>
          <a:lstStyle/>
          <a:p>
            <a:r>
              <a:rPr lang="en-US" dirty="0"/>
              <a:t>Ng=626</a:t>
            </a:r>
          </a:p>
        </p:txBody>
      </p:sp>
      <p:sp>
        <p:nvSpPr>
          <p:cNvPr id="29" name="TextBox 28">
            <a:extLst>
              <a:ext uri="{FF2B5EF4-FFF2-40B4-BE49-F238E27FC236}">
                <a16:creationId xmlns:a16="http://schemas.microsoft.com/office/drawing/2014/main" id="{0A15E249-E710-4B40-9F8A-C4C0D5EC5C68}"/>
              </a:ext>
            </a:extLst>
          </p:cNvPr>
          <p:cNvSpPr txBox="1"/>
          <p:nvPr/>
        </p:nvSpPr>
        <p:spPr>
          <a:xfrm>
            <a:off x="5235669" y="547270"/>
            <a:ext cx="909223" cy="369332"/>
          </a:xfrm>
          <a:prstGeom prst="rect">
            <a:avLst/>
          </a:prstGeom>
          <a:noFill/>
        </p:spPr>
        <p:txBody>
          <a:bodyPr wrap="none" rtlCol="0">
            <a:spAutoFit/>
          </a:bodyPr>
          <a:lstStyle/>
          <a:p>
            <a:r>
              <a:rPr lang="en-US" dirty="0"/>
              <a:t>Ng=551</a:t>
            </a:r>
          </a:p>
        </p:txBody>
      </p:sp>
      <p:sp>
        <p:nvSpPr>
          <p:cNvPr id="5" name="Rectangle 4">
            <a:extLst>
              <a:ext uri="{FF2B5EF4-FFF2-40B4-BE49-F238E27FC236}">
                <a16:creationId xmlns:a16="http://schemas.microsoft.com/office/drawing/2014/main" id="{F6C2B6B7-89F3-2646-8B92-EDABAA65B308}"/>
              </a:ext>
            </a:extLst>
          </p:cNvPr>
          <p:cNvSpPr/>
          <p:nvPr/>
        </p:nvSpPr>
        <p:spPr>
          <a:xfrm>
            <a:off x="6310582" y="547270"/>
            <a:ext cx="1026243" cy="369332"/>
          </a:xfrm>
          <a:prstGeom prst="rect">
            <a:avLst/>
          </a:prstGeom>
        </p:spPr>
        <p:txBody>
          <a:bodyPr wrap="none">
            <a:spAutoFit/>
          </a:bodyPr>
          <a:lstStyle/>
          <a:p>
            <a:r>
              <a:rPr lang="en-US" dirty="0"/>
              <a:t>Ng=1538</a:t>
            </a:r>
          </a:p>
        </p:txBody>
      </p:sp>
    </p:spTree>
    <p:extLst>
      <p:ext uri="{BB962C8B-B14F-4D97-AF65-F5344CB8AC3E}">
        <p14:creationId xmlns:p14="http://schemas.microsoft.com/office/powerpoint/2010/main" val="338651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EF59-FDD9-1145-80A7-1307E84AF5FE}"/>
              </a:ext>
            </a:extLst>
          </p:cNvPr>
          <p:cNvSpPr>
            <a:spLocks noGrp="1"/>
          </p:cNvSpPr>
          <p:nvPr>
            <p:ph type="title"/>
          </p:nvPr>
        </p:nvSpPr>
        <p:spPr>
          <a:xfrm>
            <a:off x="531213" y="140537"/>
            <a:ext cx="4634345" cy="757822"/>
          </a:xfrm>
        </p:spPr>
        <p:txBody>
          <a:bodyPr>
            <a:normAutofit/>
          </a:bodyPr>
          <a:lstStyle/>
          <a:p>
            <a:r>
              <a:rPr lang="en-US" sz="3200" dirty="0"/>
              <a:t>Cell-specific marker genes</a:t>
            </a:r>
          </a:p>
        </p:txBody>
      </p:sp>
      <p:pic>
        <p:nvPicPr>
          <p:cNvPr id="13" name="Picture 12">
            <a:extLst>
              <a:ext uri="{FF2B5EF4-FFF2-40B4-BE49-F238E27FC236}">
                <a16:creationId xmlns:a16="http://schemas.microsoft.com/office/drawing/2014/main" id="{E8450B36-357F-1B48-ABB5-E4EEB2921C41}"/>
              </a:ext>
            </a:extLst>
          </p:cNvPr>
          <p:cNvPicPr/>
          <p:nvPr/>
        </p:nvPicPr>
        <p:blipFill>
          <a:blip r:embed="rId3">
            <a:extLst>
              <a:ext uri="{28A0092B-C50C-407E-A947-70E740481C1C}">
                <a14:useLocalDpi xmlns:a14="http://schemas.microsoft.com/office/drawing/2010/main" val="0"/>
              </a:ext>
            </a:extLst>
          </a:blip>
          <a:stretch>
            <a:fillRect/>
          </a:stretch>
        </p:blipFill>
        <p:spPr>
          <a:xfrm>
            <a:off x="1106905" y="898358"/>
            <a:ext cx="9192127" cy="5959641"/>
          </a:xfrm>
          <a:prstGeom prst="rect">
            <a:avLst/>
          </a:prstGeom>
        </p:spPr>
      </p:pic>
    </p:spTree>
    <p:extLst>
      <p:ext uri="{BB962C8B-B14F-4D97-AF65-F5344CB8AC3E}">
        <p14:creationId xmlns:p14="http://schemas.microsoft.com/office/powerpoint/2010/main" val="3166816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8D65E1-A12F-0942-A1C3-B7A60B79B6C0}"/>
              </a:ext>
            </a:extLst>
          </p:cNvPr>
          <p:cNvPicPr>
            <a:picLocks noChangeAspect="1"/>
          </p:cNvPicPr>
          <p:nvPr/>
        </p:nvPicPr>
        <p:blipFill>
          <a:blip r:embed="rId3"/>
          <a:stretch>
            <a:fillRect/>
          </a:stretch>
        </p:blipFill>
        <p:spPr>
          <a:xfrm>
            <a:off x="571500" y="1737360"/>
            <a:ext cx="3589020" cy="3589020"/>
          </a:xfrm>
          <a:prstGeom prst="rect">
            <a:avLst/>
          </a:prstGeom>
        </p:spPr>
      </p:pic>
      <p:pic>
        <p:nvPicPr>
          <p:cNvPr id="8" name="Picture 7">
            <a:extLst>
              <a:ext uri="{FF2B5EF4-FFF2-40B4-BE49-F238E27FC236}">
                <a16:creationId xmlns:a16="http://schemas.microsoft.com/office/drawing/2014/main" id="{DDF6F017-1F9B-5F40-97D2-651B2DF1C966}"/>
              </a:ext>
            </a:extLst>
          </p:cNvPr>
          <p:cNvPicPr>
            <a:picLocks noChangeAspect="1"/>
          </p:cNvPicPr>
          <p:nvPr/>
        </p:nvPicPr>
        <p:blipFill>
          <a:blip r:embed="rId4"/>
          <a:stretch>
            <a:fillRect/>
          </a:stretch>
        </p:blipFill>
        <p:spPr>
          <a:xfrm>
            <a:off x="4471100" y="1985009"/>
            <a:ext cx="3278439" cy="3278439"/>
          </a:xfrm>
          <a:prstGeom prst="rect">
            <a:avLst/>
          </a:prstGeom>
        </p:spPr>
      </p:pic>
      <p:pic>
        <p:nvPicPr>
          <p:cNvPr id="10" name="Picture 9">
            <a:extLst>
              <a:ext uri="{FF2B5EF4-FFF2-40B4-BE49-F238E27FC236}">
                <a16:creationId xmlns:a16="http://schemas.microsoft.com/office/drawing/2014/main" id="{D3399F32-2AA6-F34C-A669-433EB2DE8D70}"/>
              </a:ext>
            </a:extLst>
          </p:cNvPr>
          <p:cNvPicPr>
            <a:picLocks noChangeAspect="1"/>
          </p:cNvPicPr>
          <p:nvPr/>
        </p:nvPicPr>
        <p:blipFill>
          <a:blip r:embed="rId5"/>
          <a:stretch>
            <a:fillRect/>
          </a:stretch>
        </p:blipFill>
        <p:spPr>
          <a:xfrm>
            <a:off x="7848733" y="1737360"/>
            <a:ext cx="3524250" cy="3524250"/>
          </a:xfrm>
          <a:prstGeom prst="rect">
            <a:avLst/>
          </a:prstGeom>
        </p:spPr>
      </p:pic>
      <p:sp>
        <p:nvSpPr>
          <p:cNvPr id="11" name="TextBox 10">
            <a:extLst>
              <a:ext uri="{FF2B5EF4-FFF2-40B4-BE49-F238E27FC236}">
                <a16:creationId xmlns:a16="http://schemas.microsoft.com/office/drawing/2014/main" id="{C41C81EB-FF5D-FA4A-AFDA-75CD19C37213}"/>
              </a:ext>
            </a:extLst>
          </p:cNvPr>
          <p:cNvSpPr txBox="1"/>
          <p:nvPr/>
        </p:nvSpPr>
        <p:spPr>
          <a:xfrm>
            <a:off x="1577340" y="5509260"/>
            <a:ext cx="1379095" cy="369332"/>
          </a:xfrm>
          <a:prstGeom prst="rect">
            <a:avLst/>
          </a:prstGeom>
          <a:noFill/>
        </p:spPr>
        <p:txBody>
          <a:bodyPr wrap="none" rtlCol="0">
            <a:spAutoFit/>
          </a:bodyPr>
          <a:lstStyle/>
          <a:p>
            <a:r>
              <a:rPr lang="en-US" dirty="0"/>
              <a:t>Archetype_1</a:t>
            </a:r>
          </a:p>
        </p:txBody>
      </p:sp>
      <p:sp>
        <p:nvSpPr>
          <p:cNvPr id="12" name="TextBox 11">
            <a:extLst>
              <a:ext uri="{FF2B5EF4-FFF2-40B4-BE49-F238E27FC236}">
                <a16:creationId xmlns:a16="http://schemas.microsoft.com/office/drawing/2014/main" id="{EE35AF8C-63B5-DA4C-8100-FA53DA6E31BE}"/>
              </a:ext>
            </a:extLst>
          </p:cNvPr>
          <p:cNvSpPr txBox="1"/>
          <p:nvPr/>
        </p:nvSpPr>
        <p:spPr>
          <a:xfrm>
            <a:off x="5420771" y="5509260"/>
            <a:ext cx="1379095" cy="369332"/>
          </a:xfrm>
          <a:prstGeom prst="rect">
            <a:avLst/>
          </a:prstGeom>
          <a:noFill/>
        </p:spPr>
        <p:txBody>
          <a:bodyPr wrap="none" rtlCol="0">
            <a:spAutoFit/>
          </a:bodyPr>
          <a:lstStyle/>
          <a:p>
            <a:r>
              <a:rPr lang="en-US" dirty="0"/>
              <a:t>Archetype_2</a:t>
            </a:r>
          </a:p>
        </p:txBody>
      </p:sp>
      <p:sp>
        <p:nvSpPr>
          <p:cNvPr id="13" name="TextBox 12">
            <a:extLst>
              <a:ext uri="{FF2B5EF4-FFF2-40B4-BE49-F238E27FC236}">
                <a16:creationId xmlns:a16="http://schemas.microsoft.com/office/drawing/2014/main" id="{DDF06B3A-B693-3B45-A434-31FC2A026E91}"/>
              </a:ext>
            </a:extLst>
          </p:cNvPr>
          <p:cNvSpPr txBox="1"/>
          <p:nvPr/>
        </p:nvSpPr>
        <p:spPr>
          <a:xfrm>
            <a:off x="8921310" y="5509260"/>
            <a:ext cx="1379095" cy="369332"/>
          </a:xfrm>
          <a:prstGeom prst="rect">
            <a:avLst/>
          </a:prstGeom>
          <a:noFill/>
        </p:spPr>
        <p:txBody>
          <a:bodyPr wrap="none" rtlCol="0">
            <a:spAutoFit/>
          </a:bodyPr>
          <a:lstStyle/>
          <a:p>
            <a:r>
              <a:rPr lang="en-US" dirty="0"/>
              <a:t>Archetype_3</a:t>
            </a:r>
          </a:p>
        </p:txBody>
      </p:sp>
      <p:sp>
        <p:nvSpPr>
          <p:cNvPr id="9" name="TextBox 8">
            <a:extLst>
              <a:ext uri="{FF2B5EF4-FFF2-40B4-BE49-F238E27FC236}">
                <a16:creationId xmlns:a16="http://schemas.microsoft.com/office/drawing/2014/main" id="{383C342E-11AC-6E4F-BDA7-8D74FF0E7E8F}"/>
              </a:ext>
            </a:extLst>
          </p:cNvPr>
          <p:cNvSpPr txBox="1"/>
          <p:nvPr/>
        </p:nvSpPr>
        <p:spPr>
          <a:xfrm>
            <a:off x="571500" y="525780"/>
            <a:ext cx="8374216" cy="461665"/>
          </a:xfrm>
          <a:prstGeom prst="rect">
            <a:avLst/>
          </a:prstGeom>
          <a:noFill/>
        </p:spPr>
        <p:txBody>
          <a:bodyPr wrap="none" rtlCol="0">
            <a:spAutoFit/>
          </a:bodyPr>
          <a:lstStyle/>
          <a:p>
            <a:r>
              <a:rPr lang="en-US" sz="2400" b="1" dirty="0">
                <a:solidFill>
                  <a:srgbClr val="0070C0"/>
                </a:solidFill>
              </a:rPr>
              <a:t>GWAS (EMMAX) of distance from each archetype for all samples</a:t>
            </a:r>
          </a:p>
        </p:txBody>
      </p:sp>
    </p:spTree>
    <p:extLst>
      <p:ext uri="{BB962C8B-B14F-4D97-AF65-F5344CB8AC3E}">
        <p14:creationId xmlns:p14="http://schemas.microsoft.com/office/powerpoint/2010/main" val="74982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323E55-85C1-0643-86D5-2AB821054CC9}"/>
              </a:ext>
            </a:extLst>
          </p:cNvPr>
          <p:cNvPicPr>
            <a:picLocks noChangeAspect="1"/>
          </p:cNvPicPr>
          <p:nvPr/>
        </p:nvPicPr>
        <p:blipFill rotWithShape="1">
          <a:blip r:embed="rId3"/>
          <a:srcRect l="-1559" t="6904" r="1559" b="53880"/>
          <a:stretch/>
        </p:blipFill>
        <p:spPr>
          <a:xfrm>
            <a:off x="0" y="794545"/>
            <a:ext cx="11401653" cy="5962137"/>
          </a:xfrm>
          <a:prstGeom prst="rect">
            <a:avLst/>
          </a:prstGeom>
        </p:spPr>
      </p:pic>
      <p:sp>
        <p:nvSpPr>
          <p:cNvPr id="7" name="TextBox 6">
            <a:extLst>
              <a:ext uri="{FF2B5EF4-FFF2-40B4-BE49-F238E27FC236}">
                <a16:creationId xmlns:a16="http://schemas.microsoft.com/office/drawing/2014/main" id="{FC729A0E-DABE-DA43-8667-6ABCBB85B34B}"/>
              </a:ext>
            </a:extLst>
          </p:cNvPr>
          <p:cNvSpPr txBox="1"/>
          <p:nvPr/>
        </p:nvSpPr>
        <p:spPr>
          <a:xfrm>
            <a:off x="8191815" y="5130180"/>
            <a:ext cx="2616831" cy="461665"/>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BNC2</a:t>
            </a:r>
            <a:r>
              <a:rPr lang="en-US" sz="1200" dirty="0">
                <a:solidFill>
                  <a:srgbClr val="7030A0"/>
                </a:solidFill>
                <a:latin typeface="Comic Sans MS" panose="030F0902030302020204" pitchFamily="66" charset="0"/>
              </a:rPr>
              <a:t>: transcription factor; skin pigmentation, scoliosis </a:t>
            </a:r>
          </a:p>
        </p:txBody>
      </p:sp>
      <p:sp>
        <p:nvSpPr>
          <p:cNvPr id="8" name="TextBox 7">
            <a:extLst>
              <a:ext uri="{FF2B5EF4-FFF2-40B4-BE49-F238E27FC236}">
                <a16:creationId xmlns:a16="http://schemas.microsoft.com/office/drawing/2014/main" id="{484EF4C2-A3C6-EE49-A24D-4B3A034810D1}"/>
              </a:ext>
            </a:extLst>
          </p:cNvPr>
          <p:cNvSpPr txBox="1"/>
          <p:nvPr/>
        </p:nvSpPr>
        <p:spPr>
          <a:xfrm>
            <a:off x="8191815" y="2701293"/>
            <a:ext cx="3619815" cy="461665"/>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CSMD1: </a:t>
            </a:r>
            <a:r>
              <a:rPr lang="en-US" sz="1200" dirty="0">
                <a:solidFill>
                  <a:srgbClr val="7030A0"/>
                </a:solidFill>
                <a:latin typeface="Comic Sans MS" panose="030F0902030302020204" pitchFamily="66" charset="0"/>
              </a:rPr>
              <a:t>brain (cerebellum, hippocampus); glucose homeostasis, startle response</a:t>
            </a:r>
          </a:p>
        </p:txBody>
      </p:sp>
      <p:sp>
        <p:nvSpPr>
          <p:cNvPr id="9" name="TextBox 8">
            <a:extLst>
              <a:ext uri="{FF2B5EF4-FFF2-40B4-BE49-F238E27FC236}">
                <a16:creationId xmlns:a16="http://schemas.microsoft.com/office/drawing/2014/main" id="{47C80C8A-8777-B446-BE44-92D64B6C7F76}"/>
              </a:ext>
            </a:extLst>
          </p:cNvPr>
          <p:cNvSpPr txBox="1"/>
          <p:nvPr/>
        </p:nvSpPr>
        <p:spPr>
          <a:xfrm>
            <a:off x="5700826" y="929414"/>
            <a:ext cx="3545085" cy="461665"/>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C2orf48</a:t>
            </a:r>
            <a:r>
              <a:rPr lang="en-US" sz="1200" dirty="0">
                <a:solidFill>
                  <a:srgbClr val="7030A0"/>
                </a:solidFill>
                <a:latin typeface="Comic Sans MS" panose="030F0902030302020204" pitchFamily="66" charset="0"/>
              </a:rPr>
              <a:t>: ncRNA</a:t>
            </a:r>
          </a:p>
          <a:p>
            <a:r>
              <a:rPr lang="en-US" sz="1200" b="1" dirty="0">
                <a:solidFill>
                  <a:srgbClr val="7030A0"/>
                </a:solidFill>
                <a:latin typeface="Comic Sans MS" panose="030F0902030302020204" pitchFamily="66" charset="0"/>
              </a:rPr>
              <a:t>SSBP3</a:t>
            </a:r>
            <a:r>
              <a:rPr lang="en-US" sz="1200" dirty="0">
                <a:solidFill>
                  <a:srgbClr val="7030A0"/>
                </a:solidFill>
                <a:latin typeface="Comic Sans MS" panose="030F0902030302020204" pitchFamily="66" charset="0"/>
              </a:rPr>
              <a:t>: transcription factor; collagen(?)</a:t>
            </a:r>
          </a:p>
        </p:txBody>
      </p:sp>
      <p:sp>
        <p:nvSpPr>
          <p:cNvPr id="11" name="TextBox 10">
            <a:extLst>
              <a:ext uri="{FF2B5EF4-FFF2-40B4-BE49-F238E27FC236}">
                <a16:creationId xmlns:a16="http://schemas.microsoft.com/office/drawing/2014/main" id="{716A21FA-F513-9B41-BA5D-1BA3178EF93E}"/>
              </a:ext>
            </a:extLst>
          </p:cNvPr>
          <p:cNvSpPr txBox="1"/>
          <p:nvPr/>
        </p:nvSpPr>
        <p:spPr>
          <a:xfrm>
            <a:off x="597697" y="2932126"/>
            <a:ext cx="4751201" cy="738664"/>
          </a:xfrm>
          <a:prstGeom prst="rect">
            <a:avLst/>
          </a:prstGeom>
          <a:noFill/>
        </p:spPr>
        <p:txBody>
          <a:bodyPr wrap="square" rtlCol="0">
            <a:spAutoFit/>
          </a:bodyPr>
          <a:lstStyle/>
          <a:p>
            <a:r>
              <a:rPr lang="en-US" sz="1400" b="1" dirty="0">
                <a:solidFill>
                  <a:srgbClr val="7030A0"/>
                </a:solidFill>
                <a:latin typeface="Comic Sans MS" panose="030F0902030302020204" pitchFamily="66" charset="0"/>
              </a:rPr>
              <a:t>KCNA4</a:t>
            </a:r>
            <a:r>
              <a:rPr lang="en-US" sz="1400" dirty="0">
                <a:solidFill>
                  <a:srgbClr val="7030A0"/>
                </a:solidFill>
                <a:latin typeface="Comic Sans MS" panose="030F0902030302020204" pitchFamily="66" charset="0"/>
              </a:rPr>
              <a:t>: Potassium channels</a:t>
            </a:r>
          </a:p>
          <a:p>
            <a:r>
              <a:rPr lang="en-US" sz="1400" b="1" dirty="0">
                <a:solidFill>
                  <a:srgbClr val="7030A0"/>
                </a:solidFill>
                <a:latin typeface="Comic Sans MS" panose="030F0902030302020204" pitchFamily="66" charset="0"/>
              </a:rPr>
              <a:t>RGS7</a:t>
            </a:r>
            <a:r>
              <a:rPr lang="en-US" sz="1400" dirty="0">
                <a:solidFill>
                  <a:srgbClr val="7030A0"/>
                </a:solidFill>
                <a:latin typeface="Comic Sans MS" panose="030F0902030302020204" pitchFamily="66" charset="0"/>
              </a:rPr>
              <a:t>: G-protein; K channels, signal transduction, </a:t>
            </a:r>
          </a:p>
          <a:p>
            <a:r>
              <a:rPr lang="en-US" sz="1400" b="1" dirty="0">
                <a:solidFill>
                  <a:srgbClr val="7030A0"/>
                </a:solidFill>
                <a:latin typeface="Comic Sans MS" panose="030F0902030302020204" pitchFamily="66" charset="0"/>
              </a:rPr>
              <a:t>TMEM106B</a:t>
            </a:r>
            <a:r>
              <a:rPr lang="en-US" sz="1400" dirty="0">
                <a:solidFill>
                  <a:srgbClr val="7030A0"/>
                </a:solidFill>
                <a:latin typeface="Comic Sans MS" panose="030F0902030302020204" pitchFamily="66" charset="0"/>
              </a:rPr>
              <a:t>: transmembrane; interacts with </a:t>
            </a:r>
            <a:r>
              <a:rPr lang="en-US" sz="1400" dirty="0" err="1">
                <a:solidFill>
                  <a:srgbClr val="7030A0"/>
                </a:solidFill>
                <a:latin typeface="Comic Sans MS" panose="030F0902030302020204" pitchFamily="66" charset="0"/>
              </a:rPr>
              <a:t>apoe</a:t>
            </a:r>
            <a:endParaRPr lang="en-US" sz="1400" dirty="0">
              <a:solidFill>
                <a:srgbClr val="7030A0"/>
              </a:solidFill>
              <a:latin typeface="Comic Sans MS" panose="030F0902030302020204" pitchFamily="66" charset="0"/>
            </a:endParaRPr>
          </a:p>
        </p:txBody>
      </p:sp>
      <p:sp>
        <p:nvSpPr>
          <p:cNvPr id="14" name="TextBox 13">
            <a:extLst>
              <a:ext uri="{FF2B5EF4-FFF2-40B4-BE49-F238E27FC236}">
                <a16:creationId xmlns:a16="http://schemas.microsoft.com/office/drawing/2014/main" id="{5C4D160A-C0B7-0046-9060-E196A5183159}"/>
              </a:ext>
            </a:extLst>
          </p:cNvPr>
          <p:cNvSpPr txBox="1"/>
          <p:nvPr/>
        </p:nvSpPr>
        <p:spPr>
          <a:xfrm>
            <a:off x="6847996" y="1621911"/>
            <a:ext cx="3960650" cy="646331"/>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RGMB</a:t>
            </a:r>
            <a:r>
              <a:rPr lang="en-US" sz="1200" dirty="0">
                <a:solidFill>
                  <a:srgbClr val="7030A0"/>
                </a:solidFill>
                <a:latin typeface="Comic Sans MS" panose="030F0902030302020204" pitchFamily="66" charset="0"/>
              </a:rPr>
              <a:t>: cell adhesion/development</a:t>
            </a:r>
          </a:p>
          <a:p>
            <a:r>
              <a:rPr lang="en-US" sz="1200" b="1" dirty="0">
                <a:solidFill>
                  <a:srgbClr val="7030A0"/>
                </a:solidFill>
                <a:latin typeface="Comic Sans MS" panose="030F0902030302020204" pitchFamily="66" charset="0"/>
              </a:rPr>
              <a:t>ANK1</a:t>
            </a:r>
            <a:r>
              <a:rPr lang="en-US" sz="1200" dirty="0">
                <a:solidFill>
                  <a:srgbClr val="7030A0"/>
                </a:solidFill>
                <a:latin typeface="Comic Sans MS" panose="030F0902030302020204" pitchFamily="66" charset="0"/>
              </a:rPr>
              <a:t>: cell motility/activation/proliferation</a:t>
            </a:r>
          </a:p>
          <a:p>
            <a:r>
              <a:rPr lang="en-US" sz="1200" b="1" dirty="0">
                <a:solidFill>
                  <a:srgbClr val="7030A0"/>
                </a:solidFill>
                <a:latin typeface="Comic Sans MS" panose="030F0902030302020204" pitchFamily="66" charset="0"/>
              </a:rPr>
              <a:t>SLC14A2</a:t>
            </a:r>
            <a:r>
              <a:rPr lang="en-US" sz="1200" dirty="0">
                <a:solidFill>
                  <a:srgbClr val="7030A0"/>
                </a:solidFill>
                <a:latin typeface="Comic Sans MS" panose="030F0902030302020204" pitchFamily="66" charset="0"/>
              </a:rPr>
              <a:t>: cell adhesion; glucose/urea TM-transport</a:t>
            </a:r>
          </a:p>
        </p:txBody>
      </p:sp>
      <p:sp>
        <p:nvSpPr>
          <p:cNvPr id="10" name="TextBox 9">
            <a:extLst>
              <a:ext uri="{FF2B5EF4-FFF2-40B4-BE49-F238E27FC236}">
                <a16:creationId xmlns:a16="http://schemas.microsoft.com/office/drawing/2014/main" id="{8F6A7A03-0029-D544-9856-135618FCB409}"/>
              </a:ext>
            </a:extLst>
          </p:cNvPr>
          <p:cNvSpPr txBox="1"/>
          <p:nvPr/>
        </p:nvSpPr>
        <p:spPr>
          <a:xfrm>
            <a:off x="800101" y="332881"/>
            <a:ext cx="3432098" cy="707886"/>
          </a:xfrm>
          <a:prstGeom prst="rect">
            <a:avLst/>
          </a:prstGeom>
          <a:noFill/>
        </p:spPr>
        <p:txBody>
          <a:bodyPr wrap="square" rtlCol="0">
            <a:spAutoFit/>
          </a:bodyPr>
          <a:lstStyle/>
          <a:p>
            <a:r>
              <a:rPr lang="en-US" sz="2000" dirty="0">
                <a:solidFill>
                  <a:srgbClr val="0070C0"/>
                </a:solidFill>
              </a:rPr>
              <a:t>Overlap of mapped genes between different phenotypes</a:t>
            </a:r>
          </a:p>
        </p:txBody>
      </p:sp>
      <p:sp>
        <p:nvSpPr>
          <p:cNvPr id="12" name="TextBox 11">
            <a:extLst>
              <a:ext uri="{FF2B5EF4-FFF2-40B4-BE49-F238E27FC236}">
                <a16:creationId xmlns:a16="http://schemas.microsoft.com/office/drawing/2014/main" id="{7E486DA0-EDAB-8247-8E43-E8F7B2E43EE2}"/>
              </a:ext>
            </a:extLst>
          </p:cNvPr>
          <p:cNvSpPr txBox="1"/>
          <p:nvPr/>
        </p:nvSpPr>
        <p:spPr>
          <a:xfrm>
            <a:off x="8191815" y="5675498"/>
            <a:ext cx="2843330" cy="475920"/>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DLC1</a:t>
            </a:r>
            <a:r>
              <a:rPr lang="en-US" sz="1200" dirty="0">
                <a:solidFill>
                  <a:srgbClr val="7030A0"/>
                </a:solidFill>
                <a:latin typeface="Comic Sans MS" panose="030F0902030302020204" pitchFamily="66" charset="0"/>
              </a:rPr>
              <a:t>: cytoskeletal reorganization; tumor </a:t>
            </a:r>
            <a:r>
              <a:rPr lang="en-US" sz="1200" dirty="0" err="1">
                <a:solidFill>
                  <a:srgbClr val="7030A0"/>
                </a:solidFill>
                <a:latin typeface="Comic Sans MS" panose="030F0902030302020204" pitchFamily="66" charset="0"/>
              </a:rPr>
              <a:t>supressor</a:t>
            </a:r>
            <a:endParaRPr lang="en-US" sz="1200" dirty="0">
              <a:solidFill>
                <a:srgbClr val="7030A0"/>
              </a:solidFill>
              <a:latin typeface="Comic Sans MS" panose="030F0902030302020204" pitchFamily="66" charset="0"/>
            </a:endParaRPr>
          </a:p>
        </p:txBody>
      </p:sp>
    </p:spTree>
    <p:extLst>
      <p:ext uri="{BB962C8B-B14F-4D97-AF65-F5344CB8AC3E}">
        <p14:creationId xmlns:p14="http://schemas.microsoft.com/office/powerpoint/2010/main" val="2787384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5D378-7D33-6146-99A5-843363EF1761}"/>
              </a:ext>
            </a:extLst>
          </p:cNvPr>
          <p:cNvSpPr txBox="1"/>
          <p:nvPr/>
        </p:nvSpPr>
        <p:spPr>
          <a:xfrm>
            <a:off x="593236" y="393315"/>
            <a:ext cx="2497800" cy="523220"/>
          </a:xfrm>
          <a:prstGeom prst="rect">
            <a:avLst/>
          </a:prstGeom>
          <a:noFill/>
        </p:spPr>
        <p:txBody>
          <a:bodyPr wrap="none" rtlCol="0">
            <a:spAutoFit/>
          </a:bodyPr>
          <a:lstStyle/>
          <a:p>
            <a:r>
              <a:rPr lang="en-US" sz="2800" dirty="0"/>
              <a:t>Conclusions (1):</a:t>
            </a:r>
          </a:p>
        </p:txBody>
      </p:sp>
      <p:sp>
        <p:nvSpPr>
          <p:cNvPr id="3" name="TextBox 2">
            <a:extLst>
              <a:ext uri="{FF2B5EF4-FFF2-40B4-BE49-F238E27FC236}">
                <a16:creationId xmlns:a16="http://schemas.microsoft.com/office/drawing/2014/main" id="{B417CCF7-93DA-2C46-97AA-E9E55FDA0E89}"/>
              </a:ext>
            </a:extLst>
          </p:cNvPr>
          <p:cNvSpPr txBox="1"/>
          <p:nvPr/>
        </p:nvSpPr>
        <p:spPr>
          <a:xfrm>
            <a:off x="593236" y="916535"/>
            <a:ext cx="10910506" cy="41996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Archetype analysis allowed stratifying ROSMAP patients into three classes instead of two</a:t>
            </a:r>
          </a:p>
          <a:p>
            <a:pPr marL="285750" indent="-285750">
              <a:lnSpc>
                <a:spcPct val="150000"/>
              </a:lnSpc>
              <a:buFont typeface="Arial" panose="020B0604020202020204" pitchFamily="34" charset="0"/>
              <a:buChar char="•"/>
            </a:pPr>
            <a:r>
              <a:rPr lang="en-US" sz="2000" dirty="0"/>
              <a:t>Archetype 1 and 3 largely correspond to subtype A and B, respectively; archetype 2 is more mixed, including more MCI cases</a:t>
            </a:r>
          </a:p>
          <a:p>
            <a:pPr marL="285750" indent="-285750">
              <a:lnSpc>
                <a:spcPct val="150000"/>
              </a:lnSpc>
              <a:buFont typeface="Arial" panose="020B0604020202020204" pitchFamily="34" charset="0"/>
              <a:buChar char="•"/>
            </a:pPr>
            <a:r>
              <a:rPr lang="en-US" sz="2000" dirty="0"/>
              <a:t>A clear distinction between archetypes in their functional annotation</a:t>
            </a:r>
          </a:p>
          <a:p>
            <a:pPr marL="742950" lvl="1" indent="-285750">
              <a:lnSpc>
                <a:spcPct val="150000"/>
              </a:lnSpc>
              <a:buFont typeface="Arial" panose="020B0604020202020204" pitchFamily="34" charset="0"/>
              <a:buChar char="•"/>
            </a:pPr>
            <a:r>
              <a:rPr lang="en-US" sz="2000" dirty="0"/>
              <a:t>Non-overlapping GE modules</a:t>
            </a:r>
          </a:p>
          <a:p>
            <a:pPr marL="742950" lvl="1" indent="-285750">
              <a:lnSpc>
                <a:spcPct val="150000"/>
              </a:lnSpc>
              <a:buFont typeface="Arial" panose="020B0604020202020204" pitchFamily="34" charset="0"/>
              <a:buChar char="•"/>
            </a:pPr>
            <a:r>
              <a:rPr lang="en-US" sz="2000" dirty="0"/>
              <a:t>Archetype 1: inflammation</a:t>
            </a:r>
          </a:p>
          <a:p>
            <a:pPr marL="742950" lvl="1" indent="-285750">
              <a:lnSpc>
                <a:spcPct val="150000"/>
              </a:lnSpc>
              <a:buFont typeface="Arial" panose="020B0604020202020204" pitchFamily="34" charset="0"/>
              <a:buChar char="•"/>
            </a:pPr>
            <a:r>
              <a:rPr lang="en-US" sz="2000" dirty="0"/>
              <a:t>Archetype 2: metabolism, cellular functions, oxidative stress </a:t>
            </a:r>
          </a:p>
          <a:p>
            <a:pPr marL="742950" lvl="1" indent="-285750">
              <a:lnSpc>
                <a:spcPct val="150000"/>
              </a:lnSpc>
              <a:buFont typeface="Arial" panose="020B0604020202020204" pitchFamily="34" charset="0"/>
              <a:buChar char="•"/>
            </a:pPr>
            <a:r>
              <a:rPr lang="en-US" sz="2000" dirty="0"/>
              <a:t>Archetype 3: Neuronal function</a:t>
            </a:r>
          </a:p>
          <a:p>
            <a:pPr marL="285750" indent="-285750">
              <a:lnSpc>
                <a:spcPct val="150000"/>
              </a:lnSpc>
              <a:buFont typeface="Arial" panose="020B0604020202020204" pitchFamily="34" charset="0"/>
              <a:buChar char="•"/>
            </a:pPr>
            <a:r>
              <a:rPr lang="en-US" sz="2000" dirty="0"/>
              <a:t>Archetypes 1 and 2 break down subtype A in terms of genetic underpinning</a:t>
            </a:r>
          </a:p>
        </p:txBody>
      </p:sp>
    </p:spTree>
    <p:extLst>
      <p:ext uri="{BB962C8B-B14F-4D97-AF65-F5344CB8AC3E}">
        <p14:creationId xmlns:p14="http://schemas.microsoft.com/office/powerpoint/2010/main" val="3828810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B4CDE-C98D-5E4E-A895-6661EC5A3260}"/>
              </a:ext>
            </a:extLst>
          </p:cNvPr>
          <p:cNvPicPr>
            <a:picLocks noChangeAspect="1"/>
          </p:cNvPicPr>
          <p:nvPr/>
        </p:nvPicPr>
        <p:blipFill>
          <a:blip r:embed="rId2"/>
          <a:stretch>
            <a:fillRect/>
          </a:stretch>
        </p:blipFill>
        <p:spPr>
          <a:xfrm>
            <a:off x="6289308" y="1332068"/>
            <a:ext cx="5929162" cy="4235116"/>
          </a:xfrm>
          <a:prstGeom prst="rect">
            <a:avLst/>
          </a:prstGeom>
        </p:spPr>
      </p:pic>
      <p:sp>
        <p:nvSpPr>
          <p:cNvPr id="6" name="TextBox 5">
            <a:extLst>
              <a:ext uri="{FF2B5EF4-FFF2-40B4-BE49-F238E27FC236}">
                <a16:creationId xmlns:a16="http://schemas.microsoft.com/office/drawing/2014/main" id="{A2791063-42C7-2348-852C-B819304C6193}"/>
              </a:ext>
            </a:extLst>
          </p:cNvPr>
          <p:cNvSpPr txBox="1"/>
          <p:nvPr/>
        </p:nvSpPr>
        <p:spPr>
          <a:xfrm>
            <a:off x="529390" y="186262"/>
            <a:ext cx="8511946" cy="461665"/>
          </a:xfrm>
          <a:prstGeom prst="rect">
            <a:avLst/>
          </a:prstGeom>
          <a:noFill/>
        </p:spPr>
        <p:txBody>
          <a:bodyPr wrap="none" rtlCol="0">
            <a:spAutoFit/>
          </a:bodyPr>
          <a:lstStyle/>
          <a:p>
            <a:r>
              <a:rPr lang="en-US" sz="2400" dirty="0"/>
              <a:t>Proteomics (</a:t>
            </a:r>
            <a:r>
              <a:rPr lang="en-US" sz="2000" dirty="0"/>
              <a:t>TMT-labeled MS/MS-based</a:t>
            </a:r>
            <a:r>
              <a:rPr lang="en-US" sz="2400" dirty="0"/>
              <a:t>): No polytope fits the data well</a:t>
            </a:r>
          </a:p>
        </p:txBody>
      </p:sp>
      <p:sp>
        <p:nvSpPr>
          <p:cNvPr id="7" name="TextBox 6">
            <a:extLst>
              <a:ext uri="{FF2B5EF4-FFF2-40B4-BE49-F238E27FC236}">
                <a16:creationId xmlns:a16="http://schemas.microsoft.com/office/drawing/2014/main" id="{A981CB2E-0356-E34A-8B43-60C68B876E9F}"/>
              </a:ext>
            </a:extLst>
          </p:cNvPr>
          <p:cNvSpPr txBox="1"/>
          <p:nvPr/>
        </p:nvSpPr>
        <p:spPr>
          <a:xfrm>
            <a:off x="6769769" y="5662864"/>
            <a:ext cx="5199308" cy="369332"/>
          </a:xfrm>
          <a:prstGeom prst="rect">
            <a:avLst/>
          </a:prstGeom>
          <a:noFill/>
        </p:spPr>
        <p:txBody>
          <a:bodyPr wrap="none" rtlCol="0">
            <a:spAutoFit/>
          </a:bodyPr>
          <a:lstStyle/>
          <a:p>
            <a:r>
              <a:rPr lang="en-US" dirty="0"/>
              <a:t>(Variance around </a:t>
            </a:r>
            <a:r>
              <a:rPr lang="en-US" dirty="0" err="1"/>
              <a:t>RNAseq</a:t>
            </a:r>
            <a:r>
              <a:rPr lang="en-US" dirty="0"/>
              <a:t> </a:t>
            </a:r>
            <a:r>
              <a:rPr lang="en-US" dirty="0" err="1"/>
              <a:t>archtypes</a:t>
            </a:r>
            <a:r>
              <a:rPr lang="en-US" dirty="0"/>
              <a:t> ~ 3% on average)</a:t>
            </a:r>
          </a:p>
        </p:txBody>
      </p:sp>
      <p:sp>
        <p:nvSpPr>
          <p:cNvPr id="8" name="TextBox 7">
            <a:extLst>
              <a:ext uri="{FF2B5EF4-FFF2-40B4-BE49-F238E27FC236}">
                <a16:creationId xmlns:a16="http://schemas.microsoft.com/office/drawing/2014/main" id="{70533D43-5DF9-B041-9546-518BF0EDEAC8}"/>
              </a:ext>
            </a:extLst>
          </p:cNvPr>
          <p:cNvSpPr txBox="1"/>
          <p:nvPr/>
        </p:nvSpPr>
        <p:spPr>
          <a:xfrm>
            <a:off x="6769769" y="844035"/>
            <a:ext cx="4724563" cy="369332"/>
          </a:xfrm>
          <a:prstGeom prst="rect">
            <a:avLst/>
          </a:prstGeom>
          <a:noFill/>
        </p:spPr>
        <p:txBody>
          <a:bodyPr wrap="none" rtlCol="0">
            <a:spAutoFit/>
          </a:bodyPr>
          <a:lstStyle/>
          <a:p>
            <a:r>
              <a:rPr lang="en-US" dirty="0"/>
              <a:t>Variance around archetype positions is very high</a:t>
            </a:r>
          </a:p>
        </p:txBody>
      </p:sp>
      <p:pic>
        <p:nvPicPr>
          <p:cNvPr id="10" name="Picture 9">
            <a:extLst>
              <a:ext uri="{FF2B5EF4-FFF2-40B4-BE49-F238E27FC236}">
                <a16:creationId xmlns:a16="http://schemas.microsoft.com/office/drawing/2014/main" id="{D296DC24-F5A5-8449-AA7A-B2D3DEECBE20}"/>
              </a:ext>
            </a:extLst>
          </p:cNvPr>
          <p:cNvPicPr>
            <a:picLocks noChangeAspect="1"/>
          </p:cNvPicPr>
          <p:nvPr/>
        </p:nvPicPr>
        <p:blipFill>
          <a:blip r:embed="rId3"/>
          <a:stretch>
            <a:fillRect/>
          </a:stretch>
        </p:blipFill>
        <p:spPr>
          <a:xfrm>
            <a:off x="295978" y="1332068"/>
            <a:ext cx="5929162" cy="4235116"/>
          </a:xfrm>
          <a:prstGeom prst="rect">
            <a:avLst/>
          </a:prstGeom>
        </p:spPr>
      </p:pic>
      <p:sp>
        <p:nvSpPr>
          <p:cNvPr id="11" name="TextBox 10">
            <a:extLst>
              <a:ext uri="{FF2B5EF4-FFF2-40B4-BE49-F238E27FC236}">
                <a16:creationId xmlns:a16="http://schemas.microsoft.com/office/drawing/2014/main" id="{41CC18D2-CCF7-A242-9F0E-081289C7312C}"/>
              </a:ext>
            </a:extLst>
          </p:cNvPr>
          <p:cNvSpPr txBox="1"/>
          <p:nvPr/>
        </p:nvSpPr>
        <p:spPr>
          <a:xfrm>
            <a:off x="737937" y="891015"/>
            <a:ext cx="4900444" cy="369332"/>
          </a:xfrm>
          <a:prstGeom prst="rect">
            <a:avLst/>
          </a:prstGeom>
          <a:noFill/>
        </p:spPr>
        <p:txBody>
          <a:bodyPr wrap="none" rtlCol="0">
            <a:spAutoFit/>
          </a:bodyPr>
          <a:lstStyle/>
          <a:p>
            <a:r>
              <a:rPr lang="en-US" dirty="0"/>
              <a:t>6 archetypes explain less than 50% of the variance</a:t>
            </a:r>
          </a:p>
        </p:txBody>
      </p:sp>
    </p:spTree>
    <p:extLst>
      <p:ext uri="{BB962C8B-B14F-4D97-AF65-F5344CB8AC3E}">
        <p14:creationId xmlns:p14="http://schemas.microsoft.com/office/powerpoint/2010/main" val="2519871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262372-6292-744E-9491-45689F2551BE}"/>
              </a:ext>
            </a:extLst>
          </p:cNvPr>
          <p:cNvPicPr>
            <a:picLocks noChangeAspect="1"/>
          </p:cNvPicPr>
          <p:nvPr/>
        </p:nvPicPr>
        <p:blipFill>
          <a:blip r:embed="rId3"/>
          <a:stretch>
            <a:fillRect/>
          </a:stretch>
        </p:blipFill>
        <p:spPr>
          <a:xfrm>
            <a:off x="3172326" y="647927"/>
            <a:ext cx="8467024" cy="6047874"/>
          </a:xfrm>
          <a:prstGeom prst="rect">
            <a:avLst/>
          </a:prstGeom>
        </p:spPr>
      </p:pic>
      <p:pic>
        <p:nvPicPr>
          <p:cNvPr id="3" name="Picture 2">
            <a:extLst>
              <a:ext uri="{FF2B5EF4-FFF2-40B4-BE49-F238E27FC236}">
                <a16:creationId xmlns:a16="http://schemas.microsoft.com/office/drawing/2014/main" id="{80EA3E2A-E565-294E-8ABE-C9E0A5FDCF81}"/>
              </a:ext>
            </a:extLst>
          </p:cNvPr>
          <p:cNvPicPr>
            <a:picLocks noChangeAspect="1"/>
          </p:cNvPicPr>
          <p:nvPr/>
        </p:nvPicPr>
        <p:blipFill>
          <a:blip r:embed="rId4"/>
          <a:stretch>
            <a:fillRect/>
          </a:stretch>
        </p:blipFill>
        <p:spPr>
          <a:xfrm>
            <a:off x="3112569" y="724759"/>
            <a:ext cx="8586538" cy="6133241"/>
          </a:xfrm>
          <a:prstGeom prst="rect">
            <a:avLst/>
          </a:prstGeom>
        </p:spPr>
      </p:pic>
      <p:sp>
        <p:nvSpPr>
          <p:cNvPr id="6" name="TextBox 5">
            <a:extLst>
              <a:ext uri="{FF2B5EF4-FFF2-40B4-BE49-F238E27FC236}">
                <a16:creationId xmlns:a16="http://schemas.microsoft.com/office/drawing/2014/main" id="{325F80AA-1529-D949-BEF9-0A5139B3641F}"/>
              </a:ext>
            </a:extLst>
          </p:cNvPr>
          <p:cNvSpPr txBox="1"/>
          <p:nvPr/>
        </p:nvSpPr>
        <p:spPr>
          <a:xfrm>
            <a:off x="529390" y="186262"/>
            <a:ext cx="8511946" cy="461665"/>
          </a:xfrm>
          <a:prstGeom prst="rect">
            <a:avLst/>
          </a:prstGeom>
          <a:noFill/>
        </p:spPr>
        <p:txBody>
          <a:bodyPr wrap="none" rtlCol="0">
            <a:spAutoFit/>
          </a:bodyPr>
          <a:lstStyle/>
          <a:p>
            <a:r>
              <a:rPr lang="en-US" sz="2400" dirty="0"/>
              <a:t>Proteomics (</a:t>
            </a:r>
            <a:r>
              <a:rPr lang="en-US" sz="2000" dirty="0"/>
              <a:t>TMT-labeled MS/MS-based</a:t>
            </a:r>
            <a:r>
              <a:rPr lang="en-US" sz="2400" dirty="0"/>
              <a:t>): No polytope fits the data well</a:t>
            </a:r>
          </a:p>
        </p:txBody>
      </p:sp>
    </p:spTree>
    <p:extLst>
      <p:ext uri="{BB962C8B-B14F-4D97-AF65-F5344CB8AC3E}">
        <p14:creationId xmlns:p14="http://schemas.microsoft.com/office/powerpoint/2010/main" val="2309546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DD81E55-5348-4446-B8DA-7CA49C4BD6FF}"/>
              </a:ext>
            </a:extLst>
          </p:cNvPr>
          <p:cNvSpPr txBox="1"/>
          <p:nvPr/>
        </p:nvSpPr>
        <p:spPr>
          <a:xfrm>
            <a:off x="432390" y="356659"/>
            <a:ext cx="7038722" cy="461665"/>
          </a:xfrm>
          <a:prstGeom prst="rect">
            <a:avLst/>
          </a:prstGeom>
          <a:noFill/>
        </p:spPr>
        <p:txBody>
          <a:bodyPr wrap="none" rtlCol="0">
            <a:spAutoFit/>
          </a:bodyPr>
          <a:lstStyle/>
          <a:p>
            <a:r>
              <a:rPr lang="en-US" sz="2400" b="1" dirty="0">
                <a:solidFill>
                  <a:srgbClr val="C00000"/>
                </a:solidFill>
              </a:rPr>
              <a:t>Problem</a:t>
            </a:r>
            <a:r>
              <a:rPr lang="en-US" sz="2400" dirty="0">
                <a:solidFill>
                  <a:srgbClr val="C00000"/>
                </a:solidFill>
              </a:rPr>
              <a:t>: identifying types in a multidimensional space</a:t>
            </a:r>
          </a:p>
        </p:txBody>
      </p:sp>
      <p:grpSp>
        <p:nvGrpSpPr>
          <p:cNvPr id="5" name="Group 4">
            <a:extLst>
              <a:ext uri="{FF2B5EF4-FFF2-40B4-BE49-F238E27FC236}">
                <a16:creationId xmlns:a16="http://schemas.microsoft.com/office/drawing/2014/main" id="{AF798630-D170-C543-A53F-94849934582A}"/>
              </a:ext>
            </a:extLst>
          </p:cNvPr>
          <p:cNvGrpSpPr/>
          <p:nvPr/>
        </p:nvGrpSpPr>
        <p:grpSpPr>
          <a:xfrm>
            <a:off x="552852" y="2017551"/>
            <a:ext cx="10660580" cy="4527628"/>
            <a:chOff x="4462461" y="2549681"/>
            <a:chExt cx="6797797" cy="3068983"/>
          </a:xfrm>
        </p:grpSpPr>
        <p:pic>
          <p:nvPicPr>
            <p:cNvPr id="3" name="Picture 2">
              <a:extLst>
                <a:ext uri="{FF2B5EF4-FFF2-40B4-BE49-F238E27FC236}">
                  <a16:creationId xmlns:a16="http://schemas.microsoft.com/office/drawing/2014/main" id="{BA3E9285-6E85-8544-9999-10EA5C9A58BB}"/>
                </a:ext>
              </a:extLst>
            </p:cNvPr>
            <p:cNvPicPr>
              <a:picLocks noChangeAspect="1"/>
            </p:cNvPicPr>
            <p:nvPr/>
          </p:nvPicPr>
          <p:blipFill>
            <a:blip r:embed="rId3"/>
            <a:stretch>
              <a:fillRect/>
            </a:stretch>
          </p:blipFill>
          <p:spPr>
            <a:xfrm>
              <a:off x="4462461" y="2549681"/>
              <a:ext cx="6797797" cy="3068983"/>
            </a:xfrm>
            <a:prstGeom prst="rect">
              <a:avLst/>
            </a:prstGeom>
          </p:spPr>
        </p:pic>
        <p:sp>
          <p:nvSpPr>
            <p:cNvPr id="4" name="TextBox 3">
              <a:extLst>
                <a:ext uri="{FF2B5EF4-FFF2-40B4-BE49-F238E27FC236}">
                  <a16:creationId xmlns:a16="http://schemas.microsoft.com/office/drawing/2014/main" id="{833AA7F7-0C0A-764E-B74F-AD680FE94AD7}"/>
                </a:ext>
              </a:extLst>
            </p:cNvPr>
            <p:cNvSpPr txBox="1"/>
            <p:nvPr/>
          </p:nvSpPr>
          <p:spPr>
            <a:xfrm>
              <a:off x="9479386" y="4915443"/>
              <a:ext cx="1780872" cy="369332"/>
            </a:xfrm>
            <a:prstGeom prst="rect">
              <a:avLst/>
            </a:prstGeom>
            <a:noFill/>
          </p:spPr>
          <p:txBody>
            <a:bodyPr wrap="none" rtlCol="0">
              <a:spAutoFit/>
            </a:bodyPr>
            <a:lstStyle/>
            <a:p>
              <a:r>
                <a:rPr lang="en-US" dirty="0" err="1"/>
                <a:t>Korem</a:t>
              </a:r>
              <a:r>
                <a:rPr lang="en-US" dirty="0"/>
                <a:t> et al 2015</a:t>
              </a:r>
            </a:p>
          </p:txBody>
        </p:sp>
      </p:grpSp>
      <p:sp>
        <p:nvSpPr>
          <p:cNvPr id="8" name="Rectangle 7">
            <a:extLst>
              <a:ext uri="{FF2B5EF4-FFF2-40B4-BE49-F238E27FC236}">
                <a16:creationId xmlns:a16="http://schemas.microsoft.com/office/drawing/2014/main" id="{F1EE3EC8-91B7-0C4C-822A-5E41C3527772}"/>
              </a:ext>
            </a:extLst>
          </p:cNvPr>
          <p:cNvSpPr/>
          <p:nvPr/>
        </p:nvSpPr>
        <p:spPr>
          <a:xfrm>
            <a:off x="432390" y="740829"/>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(by definition)</a:t>
            </a:r>
          </a:p>
          <a:p>
            <a:pPr marL="342900" indent="-342900">
              <a:buFont typeface="Arial" panose="020B0604020202020204" pitchFamily="34" charset="0"/>
              <a:buChar char="•"/>
            </a:pPr>
            <a:r>
              <a:rPr lang="en-US" sz="2600" dirty="0"/>
              <a:t>No system can be simultaneously optimized for all tasks, leading  to trade-offs. </a:t>
            </a:r>
          </a:p>
        </p:txBody>
      </p:sp>
    </p:spTree>
    <p:extLst>
      <p:ext uri="{BB962C8B-B14F-4D97-AF65-F5344CB8AC3E}">
        <p14:creationId xmlns:p14="http://schemas.microsoft.com/office/powerpoint/2010/main" val="135444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262372-6292-744E-9491-45689F2551BE}"/>
              </a:ext>
            </a:extLst>
          </p:cNvPr>
          <p:cNvPicPr>
            <a:picLocks noChangeAspect="1"/>
          </p:cNvPicPr>
          <p:nvPr/>
        </p:nvPicPr>
        <p:blipFill>
          <a:blip r:embed="rId3"/>
          <a:stretch>
            <a:fillRect/>
          </a:stretch>
        </p:blipFill>
        <p:spPr>
          <a:xfrm>
            <a:off x="3172326" y="647927"/>
            <a:ext cx="8467024" cy="6047874"/>
          </a:xfrm>
          <a:prstGeom prst="rect">
            <a:avLst/>
          </a:prstGeom>
        </p:spPr>
      </p:pic>
      <p:sp>
        <p:nvSpPr>
          <p:cNvPr id="5" name="TextBox 4">
            <a:extLst>
              <a:ext uri="{FF2B5EF4-FFF2-40B4-BE49-F238E27FC236}">
                <a16:creationId xmlns:a16="http://schemas.microsoft.com/office/drawing/2014/main" id="{C3CFA2B1-3026-144F-A66E-88B28BB79E88}"/>
              </a:ext>
            </a:extLst>
          </p:cNvPr>
          <p:cNvSpPr txBox="1"/>
          <p:nvPr/>
        </p:nvSpPr>
        <p:spPr>
          <a:xfrm>
            <a:off x="529390" y="186262"/>
            <a:ext cx="8511946" cy="461665"/>
          </a:xfrm>
          <a:prstGeom prst="rect">
            <a:avLst/>
          </a:prstGeom>
          <a:noFill/>
        </p:spPr>
        <p:txBody>
          <a:bodyPr wrap="none" rtlCol="0">
            <a:spAutoFit/>
          </a:bodyPr>
          <a:lstStyle/>
          <a:p>
            <a:r>
              <a:rPr lang="en-US" sz="2400" dirty="0"/>
              <a:t>Proteomics (</a:t>
            </a:r>
            <a:r>
              <a:rPr lang="en-US" sz="2000" dirty="0"/>
              <a:t>TMT-labeled MS/MS-based</a:t>
            </a:r>
            <a:r>
              <a:rPr lang="en-US" sz="2400" dirty="0"/>
              <a:t>): No polytope fits the data well</a:t>
            </a:r>
          </a:p>
        </p:txBody>
      </p:sp>
    </p:spTree>
    <p:extLst>
      <p:ext uri="{BB962C8B-B14F-4D97-AF65-F5344CB8AC3E}">
        <p14:creationId xmlns:p14="http://schemas.microsoft.com/office/powerpoint/2010/main" val="424093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0483EF-F745-E849-B4AB-49E7ED1DCB66}"/>
              </a:ext>
            </a:extLst>
          </p:cNvPr>
          <p:cNvSpPr txBox="1"/>
          <p:nvPr/>
        </p:nvSpPr>
        <p:spPr>
          <a:xfrm>
            <a:off x="770022" y="834189"/>
            <a:ext cx="10181698" cy="2805063"/>
          </a:xfrm>
          <a:prstGeom prst="rect">
            <a:avLst/>
          </a:prstGeom>
          <a:noFill/>
        </p:spPr>
        <p:txBody>
          <a:bodyPr wrap="none" rtlCol="0">
            <a:spAutoFit/>
          </a:bodyPr>
          <a:lstStyle/>
          <a:p>
            <a:pPr>
              <a:lnSpc>
                <a:spcPct val="150000"/>
              </a:lnSpc>
            </a:pPr>
            <a:r>
              <a:rPr lang="en-US" sz="2400" dirty="0"/>
              <a:t>Alternatively:</a:t>
            </a:r>
          </a:p>
          <a:p>
            <a:pPr marL="285750" indent="-285750">
              <a:lnSpc>
                <a:spcPct val="150000"/>
              </a:lnSpc>
              <a:buFont typeface="Arial" panose="020B0604020202020204" pitchFamily="34" charset="0"/>
              <a:buChar char="•"/>
            </a:pPr>
            <a:r>
              <a:rPr lang="en-US" sz="2400" dirty="0"/>
              <a:t>Align proteomics samples with </a:t>
            </a:r>
            <a:r>
              <a:rPr lang="en-US" sz="2400" dirty="0" err="1"/>
              <a:t>rnaseq</a:t>
            </a:r>
            <a:r>
              <a:rPr lang="en-US" sz="2400" dirty="0"/>
              <a:t> using patients for which we have both</a:t>
            </a:r>
          </a:p>
          <a:p>
            <a:pPr lvl="1">
              <a:lnSpc>
                <a:spcPct val="150000"/>
              </a:lnSpc>
            </a:pPr>
            <a:r>
              <a:rPr lang="en-US" sz="2400" dirty="0"/>
              <a:t>-&gt; using Procrustes superimposition</a:t>
            </a:r>
          </a:p>
          <a:p>
            <a:pPr marL="285750" indent="-285750">
              <a:lnSpc>
                <a:spcPct val="150000"/>
              </a:lnSpc>
              <a:buFont typeface="Arial" panose="020B0604020202020204" pitchFamily="34" charset="0"/>
              <a:buChar char="•"/>
            </a:pPr>
            <a:r>
              <a:rPr lang="en-US" sz="2400" dirty="0"/>
              <a:t>Impute position of </a:t>
            </a:r>
            <a:r>
              <a:rPr lang="en-US" sz="2400" dirty="0" err="1"/>
              <a:t>rnaseq</a:t>
            </a:r>
            <a:r>
              <a:rPr lang="en-US" sz="2400" dirty="0"/>
              <a:t>-based archetypes in the proteomics space</a:t>
            </a:r>
          </a:p>
          <a:p>
            <a:pPr marL="285750" indent="-285750">
              <a:lnSpc>
                <a:spcPct val="150000"/>
              </a:lnSpc>
              <a:buFont typeface="Arial" panose="020B0604020202020204" pitchFamily="34" charset="0"/>
              <a:buChar char="•"/>
            </a:pPr>
            <a:r>
              <a:rPr lang="en-US" sz="2400" dirty="0"/>
              <a:t>Reconstruct proteomics profile of each archetype (annotate, etc.)</a:t>
            </a:r>
          </a:p>
        </p:txBody>
      </p:sp>
    </p:spTree>
    <p:extLst>
      <p:ext uri="{BB962C8B-B14F-4D97-AF65-F5344CB8AC3E}">
        <p14:creationId xmlns:p14="http://schemas.microsoft.com/office/powerpoint/2010/main" val="2859170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234422" y="581139"/>
            <a:ext cx="6980547" cy="461665"/>
          </a:xfrm>
          <a:prstGeom prst="rect">
            <a:avLst/>
          </a:prstGeom>
          <a:noFill/>
        </p:spPr>
        <p:txBody>
          <a:bodyPr wrap="none" rtlCol="0">
            <a:spAutoFit/>
          </a:bodyPr>
          <a:lstStyle/>
          <a:p>
            <a:r>
              <a:rPr lang="en-US" sz="2400" dirty="0">
                <a:latin typeface="Verdana"/>
                <a:cs typeface="Verdana"/>
              </a:rPr>
              <a:t>Procrustes superimposition: least-square-fit</a:t>
            </a:r>
          </a:p>
        </p:txBody>
      </p:sp>
      <p:pic>
        <p:nvPicPr>
          <p:cNvPr id="6" name="Picture 5">
            <a:extLst>
              <a:ext uri="{FF2B5EF4-FFF2-40B4-BE49-F238E27FC236}">
                <a16:creationId xmlns:a16="http://schemas.microsoft.com/office/drawing/2014/main" id="{C94F8B41-A36E-0142-A200-9DB6DC1364A3}"/>
              </a:ext>
            </a:extLst>
          </p:cNvPr>
          <p:cNvPicPr>
            <a:picLocks noChangeAspect="1"/>
          </p:cNvPicPr>
          <p:nvPr/>
        </p:nvPicPr>
        <p:blipFill>
          <a:blip r:embed="rId3"/>
          <a:stretch>
            <a:fillRect/>
          </a:stretch>
        </p:blipFill>
        <p:spPr>
          <a:xfrm>
            <a:off x="2403979" y="1204516"/>
            <a:ext cx="6641431" cy="5177606"/>
          </a:xfrm>
          <a:prstGeom prst="rect">
            <a:avLst/>
          </a:prstGeom>
        </p:spPr>
      </p:pic>
    </p:spTree>
    <p:extLst>
      <p:ext uri="{BB962C8B-B14F-4D97-AF65-F5344CB8AC3E}">
        <p14:creationId xmlns:p14="http://schemas.microsoft.com/office/powerpoint/2010/main" val="3494595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D2B38E-A913-FC41-A88C-3DEC2642CB43}"/>
              </a:ext>
            </a:extLst>
          </p:cNvPr>
          <p:cNvPicPr>
            <a:picLocks noChangeAspect="1"/>
          </p:cNvPicPr>
          <p:nvPr/>
        </p:nvPicPr>
        <p:blipFill>
          <a:blip r:embed="rId3"/>
          <a:stretch>
            <a:fillRect/>
          </a:stretch>
        </p:blipFill>
        <p:spPr>
          <a:xfrm>
            <a:off x="0" y="524376"/>
            <a:ext cx="7040880" cy="5029200"/>
          </a:xfrm>
          <a:prstGeom prst="rect">
            <a:avLst/>
          </a:prstGeom>
        </p:spPr>
      </p:pic>
      <p:pic>
        <p:nvPicPr>
          <p:cNvPr id="5" name="Picture 4">
            <a:extLst>
              <a:ext uri="{FF2B5EF4-FFF2-40B4-BE49-F238E27FC236}">
                <a16:creationId xmlns:a16="http://schemas.microsoft.com/office/drawing/2014/main" id="{0B446ABD-7893-104D-81E4-178E5F5A8898}"/>
              </a:ext>
            </a:extLst>
          </p:cNvPr>
          <p:cNvPicPr>
            <a:picLocks noChangeAspect="1"/>
          </p:cNvPicPr>
          <p:nvPr/>
        </p:nvPicPr>
        <p:blipFill>
          <a:blip r:embed="rId4"/>
          <a:stretch>
            <a:fillRect/>
          </a:stretch>
        </p:blipFill>
        <p:spPr>
          <a:xfrm>
            <a:off x="5518884" y="655721"/>
            <a:ext cx="6673116" cy="4766511"/>
          </a:xfrm>
          <a:prstGeom prst="rect">
            <a:avLst/>
          </a:prstGeom>
        </p:spPr>
      </p:pic>
    </p:spTree>
    <p:extLst>
      <p:ext uri="{BB962C8B-B14F-4D97-AF65-F5344CB8AC3E}">
        <p14:creationId xmlns:p14="http://schemas.microsoft.com/office/powerpoint/2010/main" val="1573350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4A94A3-FB8E-A143-A1B6-E53499D132D4}"/>
              </a:ext>
            </a:extLst>
          </p:cNvPr>
          <p:cNvPicPr>
            <a:picLocks noChangeAspect="1"/>
          </p:cNvPicPr>
          <p:nvPr/>
        </p:nvPicPr>
        <p:blipFill>
          <a:blip r:embed="rId3"/>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8C10BCF7-9EF7-4C47-B700-F3C8679FDE93}"/>
              </a:ext>
            </a:extLst>
          </p:cNvPr>
          <p:cNvPicPr>
            <a:picLocks noChangeAspect="1"/>
          </p:cNvPicPr>
          <p:nvPr/>
        </p:nvPicPr>
        <p:blipFill rotWithShape="1">
          <a:blip r:embed="rId4"/>
          <a:srcRect l="3166" t="5442" r="675" b="4495"/>
          <a:stretch/>
        </p:blipFill>
        <p:spPr>
          <a:xfrm>
            <a:off x="689809" y="905532"/>
            <a:ext cx="6415768" cy="4292110"/>
          </a:xfrm>
          <a:prstGeom prst="rect">
            <a:avLst/>
          </a:prstGeom>
        </p:spPr>
      </p:pic>
      <p:sp>
        <p:nvSpPr>
          <p:cNvPr id="8" name="TextBox 7">
            <a:extLst>
              <a:ext uri="{FF2B5EF4-FFF2-40B4-BE49-F238E27FC236}">
                <a16:creationId xmlns:a16="http://schemas.microsoft.com/office/drawing/2014/main" id="{FE9BA12E-617C-4344-BF64-E86DE2201527}"/>
              </a:ext>
            </a:extLst>
          </p:cNvPr>
          <p:cNvSpPr txBox="1"/>
          <p:nvPr/>
        </p:nvSpPr>
        <p:spPr>
          <a:xfrm>
            <a:off x="882316" y="292163"/>
            <a:ext cx="10027297" cy="461665"/>
          </a:xfrm>
          <a:prstGeom prst="rect">
            <a:avLst/>
          </a:prstGeom>
          <a:noFill/>
        </p:spPr>
        <p:txBody>
          <a:bodyPr wrap="none" rtlCol="0">
            <a:spAutoFit/>
          </a:bodyPr>
          <a:lstStyle/>
          <a:p>
            <a:r>
              <a:rPr lang="en-US" sz="2400" dirty="0"/>
              <a:t>GE space superimposed onto the proteomics space (proteomics matrix is fixed)</a:t>
            </a:r>
          </a:p>
        </p:txBody>
      </p:sp>
      <p:grpSp>
        <p:nvGrpSpPr>
          <p:cNvPr id="11" name="Group 10">
            <a:extLst>
              <a:ext uri="{FF2B5EF4-FFF2-40B4-BE49-F238E27FC236}">
                <a16:creationId xmlns:a16="http://schemas.microsoft.com/office/drawing/2014/main" id="{18E9B407-131D-574D-B7B8-623FB376479B}"/>
              </a:ext>
            </a:extLst>
          </p:cNvPr>
          <p:cNvGrpSpPr/>
          <p:nvPr/>
        </p:nvGrpSpPr>
        <p:grpSpPr>
          <a:xfrm>
            <a:off x="7105577" y="1438477"/>
            <a:ext cx="4614415" cy="3910869"/>
            <a:chOff x="7105577" y="1438477"/>
            <a:chExt cx="4614415" cy="3910869"/>
          </a:xfrm>
        </p:grpSpPr>
        <p:pic>
          <p:nvPicPr>
            <p:cNvPr id="9" name="Picture 8">
              <a:extLst>
                <a:ext uri="{FF2B5EF4-FFF2-40B4-BE49-F238E27FC236}">
                  <a16:creationId xmlns:a16="http://schemas.microsoft.com/office/drawing/2014/main" id="{2BF40673-1B16-414F-B65B-817CDE3CDD34}"/>
                </a:ext>
              </a:extLst>
            </p:cNvPr>
            <p:cNvPicPr>
              <a:picLocks noChangeAspect="1"/>
            </p:cNvPicPr>
            <p:nvPr/>
          </p:nvPicPr>
          <p:blipFill rotWithShape="1">
            <a:blip r:embed="rId5"/>
            <a:srcRect l="15079" t="21652" r="14411" b="4561"/>
            <a:stretch/>
          </p:blipFill>
          <p:spPr>
            <a:xfrm>
              <a:off x="7105577" y="1900142"/>
              <a:ext cx="4614415" cy="3449204"/>
            </a:xfrm>
            <a:prstGeom prst="rect">
              <a:avLst/>
            </a:prstGeom>
          </p:spPr>
        </p:pic>
        <p:sp>
          <p:nvSpPr>
            <p:cNvPr id="10" name="TextBox 9">
              <a:extLst>
                <a:ext uri="{FF2B5EF4-FFF2-40B4-BE49-F238E27FC236}">
                  <a16:creationId xmlns:a16="http://schemas.microsoft.com/office/drawing/2014/main" id="{702824BB-B683-394A-8AEF-0AD0512FD388}"/>
                </a:ext>
              </a:extLst>
            </p:cNvPr>
            <p:cNvSpPr txBox="1"/>
            <p:nvPr/>
          </p:nvSpPr>
          <p:spPr>
            <a:xfrm>
              <a:off x="7795386" y="1438477"/>
              <a:ext cx="2313582" cy="461665"/>
            </a:xfrm>
            <a:prstGeom prst="rect">
              <a:avLst/>
            </a:prstGeom>
            <a:noFill/>
          </p:spPr>
          <p:txBody>
            <a:bodyPr wrap="none" rtlCol="0">
              <a:spAutoFit/>
            </a:bodyPr>
            <a:lstStyle/>
            <a:p>
              <a:r>
                <a:rPr lang="en-US" sz="2400" dirty="0"/>
                <a:t>Confusion matrix</a:t>
              </a:r>
            </a:p>
          </p:txBody>
        </p:sp>
      </p:grpSp>
    </p:spTree>
    <p:extLst>
      <p:ext uri="{BB962C8B-B14F-4D97-AF65-F5344CB8AC3E}">
        <p14:creationId xmlns:p14="http://schemas.microsoft.com/office/powerpoint/2010/main" val="410492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A273E-A557-794A-AB98-EE4FA2AD7189}"/>
              </a:ext>
            </a:extLst>
          </p:cNvPr>
          <p:cNvPicPr>
            <a:picLocks noChangeAspect="1"/>
          </p:cNvPicPr>
          <p:nvPr/>
        </p:nvPicPr>
        <p:blipFill rotWithShape="1">
          <a:blip r:embed="rId2"/>
          <a:srcRect t="6003" r="1053"/>
          <a:stretch/>
        </p:blipFill>
        <p:spPr>
          <a:xfrm>
            <a:off x="0" y="866273"/>
            <a:ext cx="12063663" cy="4584031"/>
          </a:xfrm>
          <a:prstGeom prst="rect">
            <a:avLst/>
          </a:prstGeom>
        </p:spPr>
      </p:pic>
      <p:sp>
        <p:nvSpPr>
          <p:cNvPr id="6" name="TextBox 5">
            <a:extLst>
              <a:ext uri="{FF2B5EF4-FFF2-40B4-BE49-F238E27FC236}">
                <a16:creationId xmlns:a16="http://schemas.microsoft.com/office/drawing/2014/main" id="{E4ADF5A8-56C8-9A46-87C1-225212F7D024}"/>
              </a:ext>
            </a:extLst>
          </p:cNvPr>
          <p:cNvSpPr txBox="1"/>
          <p:nvPr/>
        </p:nvSpPr>
        <p:spPr>
          <a:xfrm>
            <a:off x="545432" y="227995"/>
            <a:ext cx="9392956" cy="461665"/>
          </a:xfrm>
          <a:prstGeom prst="rect">
            <a:avLst/>
          </a:prstGeom>
          <a:noFill/>
        </p:spPr>
        <p:txBody>
          <a:bodyPr wrap="none" rtlCol="0">
            <a:spAutoFit/>
          </a:bodyPr>
          <a:lstStyle/>
          <a:p>
            <a:r>
              <a:rPr lang="en-US" sz="2400" dirty="0"/>
              <a:t>Distances from archetypes in the proteomics space compared to GE space</a:t>
            </a:r>
          </a:p>
        </p:txBody>
      </p:sp>
    </p:spTree>
    <p:extLst>
      <p:ext uri="{BB962C8B-B14F-4D97-AF65-F5344CB8AC3E}">
        <p14:creationId xmlns:p14="http://schemas.microsoft.com/office/powerpoint/2010/main" val="128469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4A94A3-FB8E-A143-A1B6-E53499D132D4}"/>
              </a:ext>
            </a:extLst>
          </p:cNvPr>
          <p:cNvPicPr>
            <a:picLocks noChangeAspect="1"/>
          </p:cNvPicPr>
          <p:nvPr/>
        </p:nvPicPr>
        <p:blipFill>
          <a:blip r:embed="rId2"/>
          <a:stretch>
            <a:fillRect/>
          </a:stretch>
        </p:blipFill>
        <p:spPr>
          <a:xfrm>
            <a:off x="0" y="-44719"/>
            <a:ext cx="12192000" cy="6858000"/>
          </a:xfrm>
          <a:prstGeom prst="rect">
            <a:avLst/>
          </a:prstGeom>
        </p:spPr>
      </p:pic>
      <p:pic>
        <p:nvPicPr>
          <p:cNvPr id="4" name="Picture 3">
            <a:extLst>
              <a:ext uri="{FF2B5EF4-FFF2-40B4-BE49-F238E27FC236}">
                <a16:creationId xmlns:a16="http://schemas.microsoft.com/office/drawing/2014/main" id="{9866D753-3C0A-1142-AE8E-4501ED9ACCFB}"/>
              </a:ext>
            </a:extLst>
          </p:cNvPr>
          <p:cNvPicPr>
            <a:picLocks noChangeAspect="1"/>
          </p:cNvPicPr>
          <p:nvPr/>
        </p:nvPicPr>
        <p:blipFill rotWithShape="1">
          <a:blip r:embed="rId3"/>
          <a:srcRect l="2716" t="4211" r="876" b="4795"/>
          <a:stretch/>
        </p:blipFill>
        <p:spPr>
          <a:xfrm>
            <a:off x="561473" y="882316"/>
            <a:ext cx="6689955" cy="4510212"/>
          </a:xfrm>
          <a:prstGeom prst="rect">
            <a:avLst/>
          </a:prstGeom>
        </p:spPr>
      </p:pic>
      <p:sp>
        <p:nvSpPr>
          <p:cNvPr id="5" name="TextBox 4">
            <a:extLst>
              <a:ext uri="{FF2B5EF4-FFF2-40B4-BE49-F238E27FC236}">
                <a16:creationId xmlns:a16="http://schemas.microsoft.com/office/drawing/2014/main" id="{D66F1C22-4FF6-5A42-AEB6-242BC299871E}"/>
              </a:ext>
            </a:extLst>
          </p:cNvPr>
          <p:cNvSpPr txBox="1"/>
          <p:nvPr/>
        </p:nvSpPr>
        <p:spPr>
          <a:xfrm>
            <a:off x="834190" y="310134"/>
            <a:ext cx="9589035" cy="461665"/>
          </a:xfrm>
          <a:prstGeom prst="rect">
            <a:avLst/>
          </a:prstGeom>
          <a:solidFill>
            <a:schemeClr val="bg1"/>
          </a:solidFill>
        </p:spPr>
        <p:txBody>
          <a:bodyPr wrap="none" rtlCol="0">
            <a:spAutoFit/>
          </a:bodyPr>
          <a:lstStyle/>
          <a:p>
            <a:r>
              <a:rPr lang="en-US" sz="2400" dirty="0"/>
              <a:t>Proteomics space superimposed onto the GE space (GE matrix is the target)</a:t>
            </a:r>
          </a:p>
        </p:txBody>
      </p:sp>
      <p:pic>
        <p:nvPicPr>
          <p:cNvPr id="6" name="Picture 5">
            <a:extLst>
              <a:ext uri="{FF2B5EF4-FFF2-40B4-BE49-F238E27FC236}">
                <a16:creationId xmlns:a16="http://schemas.microsoft.com/office/drawing/2014/main" id="{C8262E0A-754E-2442-BDB7-C4C9E1453C86}"/>
              </a:ext>
            </a:extLst>
          </p:cNvPr>
          <p:cNvPicPr>
            <a:picLocks noChangeAspect="1"/>
          </p:cNvPicPr>
          <p:nvPr/>
        </p:nvPicPr>
        <p:blipFill rotWithShape="1">
          <a:blip r:embed="rId4"/>
          <a:srcRect l="15604" t="19511" r="11709" b="2450"/>
          <a:stretch/>
        </p:blipFill>
        <p:spPr>
          <a:xfrm>
            <a:off x="7251429" y="1122947"/>
            <a:ext cx="4058255" cy="3112169"/>
          </a:xfrm>
          <a:prstGeom prst="rect">
            <a:avLst/>
          </a:prstGeom>
        </p:spPr>
      </p:pic>
    </p:spTree>
    <p:extLst>
      <p:ext uri="{BB962C8B-B14F-4D97-AF65-F5344CB8AC3E}">
        <p14:creationId xmlns:p14="http://schemas.microsoft.com/office/powerpoint/2010/main" val="2643012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5980FD-D589-794D-A993-49CD3ED59B58}"/>
              </a:ext>
            </a:extLst>
          </p:cNvPr>
          <p:cNvSpPr txBox="1"/>
          <p:nvPr/>
        </p:nvSpPr>
        <p:spPr>
          <a:xfrm>
            <a:off x="1026695" y="834189"/>
            <a:ext cx="6651373" cy="461665"/>
          </a:xfrm>
          <a:prstGeom prst="rect">
            <a:avLst/>
          </a:prstGeom>
          <a:noFill/>
        </p:spPr>
        <p:txBody>
          <a:bodyPr wrap="none" rtlCol="0">
            <a:spAutoFit/>
          </a:bodyPr>
          <a:lstStyle/>
          <a:p>
            <a:r>
              <a:rPr lang="en-US" sz="2400" dirty="0"/>
              <a:t>Play with the normalization of the proteomics data?</a:t>
            </a:r>
          </a:p>
        </p:txBody>
      </p:sp>
      <p:sp>
        <p:nvSpPr>
          <p:cNvPr id="3" name="TextBox 2">
            <a:extLst>
              <a:ext uri="{FF2B5EF4-FFF2-40B4-BE49-F238E27FC236}">
                <a16:creationId xmlns:a16="http://schemas.microsoft.com/office/drawing/2014/main" id="{FB65885F-18B5-E740-A41B-FB81E42B3129}"/>
              </a:ext>
            </a:extLst>
          </p:cNvPr>
          <p:cNvSpPr txBox="1"/>
          <p:nvPr/>
        </p:nvSpPr>
        <p:spPr>
          <a:xfrm>
            <a:off x="1026695" y="1710807"/>
            <a:ext cx="10236585" cy="830997"/>
          </a:xfrm>
          <a:prstGeom prst="rect">
            <a:avLst/>
          </a:prstGeom>
          <a:noFill/>
        </p:spPr>
        <p:txBody>
          <a:bodyPr wrap="none" rtlCol="0">
            <a:spAutoFit/>
          </a:bodyPr>
          <a:lstStyle/>
          <a:p>
            <a:r>
              <a:rPr lang="en-US" sz="2400" dirty="0"/>
              <a:t>Try other methods for comparing and integrating ordinations?</a:t>
            </a:r>
          </a:p>
          <a:p>
            <a:r>
              <a:rPr lang="en-US" sz="2400" dirty="0">
                <a:hlinkClick r:id="rId3"/>
              </a:rPr>
              <a:t>https://journals.plos.org/ploscompbiol/article?id=10.1371/journal.pcbi.1007677</a:t>
            </a:r>
            <a:endParaRPr lang="en-US" sz="2400" dirty="0"/>
          </a:p>
        </p:txBody>
      </p:sp>
      <p:sp>
        <p:nvSpPr>
          <p:cNvPr id="4" name="TextBox 3">
            <a:extLst>
              <a:ext uri="{FF2B5EF4-FFF2-40B4-BE49-F238E27FC236}">
                <a16:creationId xmlns:a16="http://schemas.microsoft.com/office/drawing/2014/main" id="{C34CA070-4CCE-B244-AB9B-018EBD8A9FEA}"/>
              </a:ext>
            </a:extLst>
          </p:cNvPr>
          <p:cNvSpPr txBox="1"/>
          <p:nvPr/>
        </p:nvSpPr>
        <p:spPr>
          <a:xfrm>
            <a:off x="1026695" y="2956757"/>
            <a:ext cx="5644943" cy="461665"/>
          </a:xfrm>
          <a:prstGeom prst="rect">
            <a:avLst/>
          </a:prstGeom>
          <a:noFill/>
        </p:spPr>
        <p:txBody>
          <a:bodyPr wrap="none" rtlCol="0">
            <a:spAutoFit/>
          </a:bodyPr>
          <a:lstStyle/>
          <a:p>
            <a:r>
              <a:rPr lang="en-US" sz="2400" dirty="0"/>
              <a:t>Repeat with subspaces that correlate better</a:t>
            </a:r>
          </a:p>
        </p:txBody>
      </p:sp>
      <p:sp>
        <p:nvSpPr>
          <p:cNvPr id="5" name="TextBox 4">
            <a:extLst>
              <a:ext uri="{FF2B5EF4-FFF2-40B4-BE49-F238E27FC236}">
                <a16:creationId xmlns:a16="http://schemas.microsoft.com/office/drawing/2014/main" id="{24EBBA26-CC49-A44F-933B-653DEA016C69}"/>
              </a:ext>
            </a:extLst>
          </p:cNvPr>
          <p:cNvSpPr txBox="1"/>
          <p:nvPr/>
        </p:nvSpPr>
        <p:spPr>
          <a:xfrm>
            <a:off x="609600" y="3035007"/>
            <a:ext cx="410690" cy="369332"/>
          </a:xfrm>
          <a:prstGeom prst="rect">
            <a:avLst/>
          </a:prstGeom>
          <a:noFill/>
        </p:spPr>
        <p:txBody>
          <a:bodyPr wrap="none" rtlCol="0">
            <a:spAutoFit/>
          </a:bodyPr>
          <a:lstStyle/>
          <a:p>
            <a:r>
              <a:rPr lang="en-US" dirty="0">
                <a:sym typeface="Wingdings" pitchFamily="2" charset="2"/>
              </a:rPr>
              <a:t></a:t>
            </a:r>
            <a:endParaRPr lang="en-US" dirty="0"/>
          </a:p>
        </p:txBody>
      </p:sp>
      <p:sp>
        <p:nvSpPr>
          <p:cNvPr id="6" name="TextBox 5">
            <a:extLst>
              <a:ext uri="{FF2B5EF4-FFF2-40B4-BE49-F238E27FC236}">
                <a16:creationId xmlns:a16="http://schemas.microsoft.com/office/drawing/2014/main" id="{D7A1601F-24DD-E94B-899A-CDD61B8C21D5}"/>
              </a:ext>
            </a:extLst>
          </p:cNvPr>
          <p:cNvSpPr txBox="1"/>
          <p:nvPr/>
        </p:nvSpPr>
        <p:spPr>
          <a:xfrm>
            <a:off x="1440718" y="3433265"/>
            <a:ext cx="682917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CCA to identify subsets of highly correlated gene-protein sets</a:t>
            </a:r>
          </a:p>
        </p:txBody>
      </p:sp>
    </p:spTree>
    <p:extLst>
      <p:ext uri="{BB962C8B-B14F-4D97-AF65-F5344CB8AC3E}">
        <p14:creationId xmlns:p14="http://schemas.microsoft.com/office/powerpoint/2010/main" val="1739052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7D233E-B0EB-5B4C-8382-11CC51DAABE0}"/>
              </a:ext>
            </a:extLst>
          </p:cNvPr>
          <p:cNvPicPr>
            <a:picLocks noChangeAspect="1"/>
          </p:cNvPicPr>
          <p:nvPr/>
        </p:nvPicPr>
        <p:blipFill>
          <a:blip r:embed="rId2"/>
          <a:stretch>
            <a:fillRect/>
          </a:stretch>
        </p:blipFill>
        <p:spPr>
          <a:xfrm>
            <a:off x="1291632" y="0"/>
            <a:ext cx="9608736" cy="6858000"/>
          </a:xfrm>
          <a:prstGeom prst="rect">
            <a:avLst/>
          </a:prstGeom>
        </p:spPr>
      </p:pic>
    </p:spTree>
    <p:extLst>
      <p:ext uri="{BB962C8B-B14F-4D97-AF65-F5344CB8AC3E}">
        <p14:creationId xmlns:p14="http://schemas.microsoft.com/office/powerpoint/2010/main" val="323757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B6A5DC-246A-2549-9C70-1A277AC13CDB}"/>
              </a:ext>
            </a:extLst>
          </p:cNvPr>
          <p:cNvPicPr>
            <a:picLocks noChangeAspect="1"/>
          </p:cNvPicPr>
          <p:nvPr/>
        </p:nvPicPr>
        <p:blipFill>
          <a:blip r:embed="rId3"/>
          <a:stretch>
            <a:fillRect/>
          </a:stretch>
        </p:blipFill>
        <p:spPr>
          <a:xfrm>
            <a:off x="2615821" y="0"/>
            <a:ext cx="6960358" cy="6858000"/>
          </a:xfrm>
          <a:prstGeom prst="rect">
            <a:avLst/>
          </a:prstGeom>
        </p:spPr>
      </p:pic>
    </p:spTree>
    <p:extLst>
      <p:ext uri="{BB962C8B-B14F-4D97-AF65-F5344CB8AC3E}">
        <p14:creationId xmlns:p14="http://schemas.microsoft.com/office/powerpoint/2010/main" val="387181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3E274E-24AE-D54F-A78A-07D3EEE9B42E}"/>
              </a:ext>
            </a:extLst>
          </p:cNvPr>
          <p:cNvSpPr/>
          <p:nvPr/>
        </p:nvSpPr>
        <p:spPr>
          <a:xfrm>
            <a:off x="432390" y="740829"/>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a:t>
            </a:r>
          </a:p>
          <a:p>
            <a:pPr marL="342900" indent="-342900">
              <a:buFont typeface="Arial" panose="020B0604020202020204" pitchFamily="34" charset="0"/>
              <a:buChar char="•"/>
            </a:pPr>
            <a:r>
              <a:rPr lang="en-US" sz="2600" dirty="0"/>
              <a:t>No system can be optimized for all tasks at the same time, leading  to trade-offs. </a:t>
            </a:r>
          </a:p>
        </p:txBody>
      </p:sp>
      <p:grpSp>
        <p:nvGrpSpPr>
          <p:cNvPr id="4" name="Group 3">
            <a:extLst>
              <a:ext uri="{FF2B5EF4-FFF2-40B4-BE49-F238E27FC236}">
                <a16:creationId xmlns:a16="http://schemas.microsoft.com/office/drawing/2014/main" id="{FAD267D5-C0F2-CC40-A0F7-6DC7000EA989}"/>
              </a:ext>
            </a:extLst>
          </p:cNvPr>
          <p:cNvGrpSpPr/>
          <p:nvPr/>
        </p:nvGrpSpPr>
        <p:grpSpPr>
          <a:xfrm>
            <a:off x="5727634" y="2304763"/>
            <a:ext cx="4879262" cy="4432976"/>
            <a:chOff x="6938158" y="1673165"/>
            <a:chExt cx="4879262" cy="4432976"/>
          </a:xfrm>
        </p:grpSpPr>
        <p:pic>
          <p:nvPicPr>
            <p:cNvPr id="6" name="Picture 5">
              <a:extLst>
                <a:ext uri="{FF2B5EF4-FFF2-40B4-BE49-F238E27FC236}">
                  <a16:creationId xmlns:a16="http://schemas.microsoft.com/office/drawing/2014/main" id="{96EB9CBB-93A6-4646-8EE8-6BB97EDE8F94}"/>
                </a:ext>
              </a:extLst>
            </p:cNvPr>
            <p:cNvPicPr>
              <a:picLocks noChangeAspect="1"/>
            </p:cNvPicPr>
            <p:nvPr/>
          </p:nvPicPr>
          <p:blipFill rotWithShape="1">
            <a:blip r:embed="rId3"/>
            <a:srcRect t="9206"/>
            <a:stretch/>
          </p:blipFill>
          <p:spPr>
            <a:xfrm>
              <a:off x="6938158" y="1673165"/>
              <a:ext cx="4221678" cy="4432976"/>
            </a:xfrm>
            <a:prstGeom prst="rect">
              <a:avLst/>
            </a:prstGeom>
          </p:spPr>
        </p:pic>
        <p:cxnSp>
          <p:nvCxnSpPr>
            <p:cNvPr id="9" name="Curved Connector 8">
              <a:extLst>
                <a:ext uri="{FF2B5EF4-FFF2-40B4-BE49-F238E27FC236}">
                  <a16:creationId xmlns:a16="http://schemas.microsoft.com/office/drawing/2014/main" id="{E806648B-902D-5445-813D-C70CF40A1B0B}"/>
                </a:ext>
              </a:extLst>
            </p:cNvPr>
            <p:cNvCxnSpPr>
              <a:cxnSpLocks/>
            </p:cNvCxnSpPr>
            <p:nvPr/>
          </p:nvCxnSpPr>
          <p:spPr>
            <a:xfrm rot="10800000">
              <a:off x="9684327" y="3616039"/>
              <a:ext cx="768928" cy="665017"/>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82FFFF-B498-6046-B5D6-94148BA7741F}"/>
                </a:ext>
              </a:extLst>
            </p:cNvPr>
            <p:cNvSpPr txBox="1"/>
            <p:nvPr/>
          </p:nvSpPr>
          <p:spPr>
            <a:xfrm>
              <a:off x="10502252" y="4156367"/>
              <a:ext cx="1315168" cy="369332"/>
            </a:xfrm>
            <a:prstGeom prst="rect">
              <a:avLst/>
            </a:prstGeom>
            <a:noFill/>
          </p:spPr>
          <p:txBody>
            <a:bodyPr wrap="none" rtlCol="0">
              <a:spAutoFit/>
            </a:bodyPr>
            <a:lstStyle/>
            <a:p>
              <a:r>
                <a:rPr lang="en-US" dirty="0"/>
                <a:t>Pareto front</a:t>
              </a:r>
            </a:p>
          </p:txBody>
        </p:sp>
      </p:grpSp>
      <p:sp>
        <p:nvSpPr>
          <p:cNvPr id="12" name="TextBox 11">
            <a:extLst>
              <a:ext uri="{FF2B5EF4-FFF2-40B4-BE49-F238E27FC236}">
                <a16:creationId xmlns:a16="http://schemas.microsoft.com/office/drawing/2014/main" id="{56B2A495-4718-334C-8419-A7468F268317}"/>
              </a:ext>
            </a:extLst>
          </p:cNvPr>
          <p:cNvSpPr txBox="1"/>
          <p:nvPr/>
        </p:nvSpPr>
        <p:spPr>
          <a:xfrm>
            <a:off x="9949312" y="6368407"/>
            <a:ext cx="1878078" cy="369332"/>
          </a:xfrm>
          <a:prstGeom prst="rect">
            <a:avLst/>
          </a:prstGeom>
          <a:noFill/>
        </p:spPr>
        <p:txBody>
          <a:bodyPr wrap="none" rtlCol="0">
            <a:spAutoFit/>
          </a:bodyPr>
          <a:lstStyle/>
          <a:p>
            <a:r>
              <a:rPr lang="en-US" dirty="0" err="1"/>
              <a:t>Sheftel</a:t>
            </a:r>
            <a:r>
              <a:rPr lang="en-US" dirty="0"/>
              <a:t> et al. 2013</a:t>
            </a:r>
          </a:p>
        </p:txBody>
      </p:sp>
      <p:sp>
        <p:nvSpPr>
          <p:cNvPr id="10" name="TextBox 9">
            <a:extLst>
              <a:ext uri="{FF2B5EF4-FFF2-40B4-BE49-F238E27FC236}">
                <a16:creationId xmlns:a16="http://schemas.microsoft.com/office/drawing/2014/main" id="{50648D9D-4398-EF47-BCDC-9C10E086B12E}"/>
              </a:ext>
            </a:extLst>
          </p:cNvPr>
          <p:cNvSpPr txBox="1"/>
          <p:nvPr/>
        </p:nvSpPr>
        <p:spPr>
          <a:xfrm>
            <a:off x="497420" y="1673165"/>
            <a:ext cx="9904763" cy="461665"/>
          </a:xfrm>
          <a:prstGeom prst="rect">
            <a:avLst/>
          </a:prstGeom>
          <a:solidFill>
            <a:schemeClr val="bg1"/>
          </a:solidFill>
        </p:spPr>
        <p:txBody>
          <a:bodyPr wrap="none" rtlCol="0">
            <a:spAutoFit/>
          </a:bodyPr>
          <a:lstStyle/>
          <a:p>
            <a:r>
              <a:rPr lang="en-US" sz="2400" b="1" dirty="0">
                <a:solidFill>
                  <a:srgbClr val="C00000"/>
                </a:solidFill>
              </a:rPr>
              <a:t>Solution</a:t>
            </a:r>
            <a:r>
              <a:rPr lang="en-US" sz="2400" dirty="0">
                <a:solidFill>
                  <a:srgbClr val="C00000"/>
                </a:solidFill>
              </a:rPr>
              <a:t>: apply selection theory to predict number and position of archetypes</a:t>
            </a:r>
          </a:p>
        </p:txBody>
      </p:sp>
      <p:sp>
        <p:nvSpPr>
          <p:cNvPr id="2" name="TextBox 1">
            <a:extLst>
              <a:ext uri="{FF2B5EF4-FFF2-40B4-BE49-F238E27FC236}">
                <a16:creationId xmlns:a16="http://schemas.microsoft.com/office/drawing/2014/main" id="{A0504A5A-78FA-5643-A5E8-7A6CECCAD9C7}"/>
              </a:ext>
            </a:extLst>
          </p:cNvPr>
          <p:cNvSpPr txBox="1"/>
          <p:nvPr/>
        </p:nvSpPr>
        <p:spPr>
          <a:xfrm>
            <a:off x="497420" y="2431234"/>
            <a:ext cx="5277852" cy="201593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t>Performance decreases with distance from each archetypes</a:t>
            </a:r>
          </a:p>
          <a:p>
            <a:pPr marL="342900" indent="-342900">
              <a:spcAft>
                <a:spcPts val="600"/>
              </a:spcAft>
              <a:buFont typeface="Arial" panose="020B0604020202020204" pitchFamily="34" charset="0"/>
              <a:buChar char="•"/>
            </a:pPr>
            <a:r>
              <a:rPr lang="en-US" sz="2400" dirty="0"/>
              <a:t>Phenotypes off the front underperform and are therefore eliminated</a:t>
            </a:r>
          </a:p>
        </p:txBody>
      </p:sp>
    </p:spTree>
    <p:extLst>
      <p:ext uri="{BB962C8B-B14F-4D97-AF65-F5344CB8AC3E}">
        <p14:creationId xmlns:p14="http://schemas.microsoft.com/office/powerpoint/2010/main" val="151939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7B5708-720A-8B45-A800-65A7B7F8D9E5}"/>
              </a:ext>
            </a:extLst>
          </p:cNvPr>
          <p:cNvSpPr/>
          <p:nvPr/>
        </p:nvSpPr>
        <p:spPr>
          <a:xfrm>
            <a:off x="441960" y="534670"/>
            <a:ext cx="11033760" cy="5509200"/>
          </a:xfrm>
          <a:prstGeom prst="rect">
            <a:avLst/>
          </a:prstGeom>
        </p:spPr>
        <p:txBody>
          <a:bodyPr wrap="square">
            <a:spAutoFit/>
          </a:bodyPr>
          <a:lstStyle/>
          <a:p>
            <a:pPr marL="304800" indent="-304800">
              <a:spcBef>
                <a:spcPts val="600"/>
              </a:spcBef>
              <a:spcAft>
                <a:spcPts val="600"/>
              </a:spcAft>
            </a:pPr>
            <a:r>
              <a:rPr lang="en-US" sz="2400" dirty="0"/>
              <a:t>References for applying archetype analysis to biological systems:</a:t>
            </a:r>
          </a:p>
          <a:p>
            <a:pPr marL="304800" indent="-304800">
              <a:spcBef>
                <a:spcPts val="600"/>
              </a:spcBef>
              <a:spcAft>
                <a:spcPts val="600"/>
              </a:spcAft>
            </a:pPr>
            <a:r>
              <a:rPr lang="en-US" sz="2400" dirty="0"/>
              <a:t>Hart, Y., </a:t>
            </a:r>
            <a:r>
              <a:rPr lang="en-US" sz="2400" dirty="0" err="1"/>
              <a:t>Sheftel</a:t>
            </a:r>
            <a:r>
              <a:rPr lang="en-US" sz="2400" dirty="0"/>
              <a:t>, H., </a:t>
            </a:r>
            <a:r>
              <a:rPr lang="en-US" sz="2400" dirty="0" err="1"/>
              <a:t>Hausser</a:t>
            </a:r>
            <a:r>
              <a:rPr lang="en-US" sz="2400" dirty="0"/>
              <a:t>, J., </a:t>
            </a:r>
            <a:r>
              <a:rPr lang="en-US" sz="2400" dirty="0" err="1"/>
              <a:t>Szekely</a:t>
            </a:r>
            <a:r>
              <a:rPr lang="en-US" sz="2400" dirty="0"/>
              <a:t>, P., Ben-Moshe, N. B., </a:t>
            </a:r>
            <a:r>
              <a:rPr lang="en-US" sz="2400" dirty="0" err="1"/>
              <a:t>Korem</a:t>
            </a:r>
            <a:r>
              <a:rPr lang="en-US" sz="2400" dirty="0"/>
              <a:t>, Y., … Alon, U. (2015). Inferring biological tasks using Pareto analysis of high-dimensional data. </a:t>
            </a:r>
            <a:r>
              <a:rPr lang="en-US" sz="2400" i="1" dirty="0"/>
              <a:t>Nature Methods</a:t>
            </a:r>
            <a:r>
              <a:rPr lang="en-US" sz="2400" dirty="0"/>
              <a:t>, </a:t>
            </a:r>
            <a:r>
              <a:rPr lang="en-US" sz="2400" i="1" dirty="0"/>
              <a:t>12</a:t>
            </a:r>
            <a:r>
              <a:rPr lang="en-US" sz="2400" dirty="0"/>
              <a:t>(3), 233–235. https://</a:t>
            </a:r>
            <a:r>
              <a:rPr lang="en-US" sz="2400" dirty="0" err="1"/>
              <a:t>doi.org</a:t>
            </a:r>
            <a:r>
              <a:rPr lang="en-US" sz="2400" dirty="0"/>
              <a:t>/10.1038/nmeth.3254</a:t>
            </a:r>
          </a:p>
          <a:p>
            <a:pPr marL="304800" indent="-304800">
              <a:spcBef>
                <a:spcPts val="600"/>
              </a:spcBef>
              <a:spcAft>
                <a:spcPts val="600"/>
              </a:spcAft>
            </a:pPr>
            <a:r>
              <a:rPr lang="en-US" sz="2400" dirty="0" err="1"/>
              <a:t>Shoval</a:t>
            </a:r>
            <a:r>
              <a:rPr lang="en-US" sz="2400" dirty="0"/>
              <a:t>, O., </a:t>
            </a:r>
            <a:r>
              <a:rPr lang="en-US" sz="2400" dirty="0" err="1"/>
              <a:t>Sheftel</a:t>
            </a:r>
            <a:r>
              <a:rPr lang="en-US" sz="2400" dirty="0"/>
              <a:t>, H., Shinar, G., Hart, Y., </a:t>
            </a:r>
            <a:r>
              <a:rPr lang="en-US" sz="2400" dirty="0" err="1"/>
              <a:t>Ramote</a:t>
            </a:r>
            <a:r>
              <a:rPr lang="en-US" sz="2400" dirty="0"/>
              <a:t>, O., Mayo, A., … Alon, U. (2012). Evolutionary Trade-Offs, Pareto Optimality, and the Geometry of Phenotype Space. </a:t>
            </a:r>
            <a:r>
              <a:rPr lang="en-US" sz="2400" i="1" dirty="0"/>
              <a:t>Science</a:t>
            </a:r>
            <a:r>
              <a:rPr lang="en-US" sz="2400" dirty="0"/>
              <a:t>, </a:t>
            </a:r>
            <a:r>
              <a:rPr lang="en-US" sz="2400" i="1" dirty="0"/>
              <a:t>336</a:t>
            </a:r>
            <a:r>
              <a:rPr lang="en-US" sz="2400" dirty="0"/>
              <a:t>(6085), 1157 LP-1160. https://</a:t>
            </a:r>
            <a:r>
              <a:rPr lang="en-US" sz="2400" dirty="0" err="1"/>
              <a:t>doi.org</a:t>
            </a:r>
            <a:r>
              <a:rPr lang="en-US" sz="2400" dirty="0"/>
              <a:t>/10.1126/science.1217405</a:t>
            </a:r>
          </a:p>
          <a:p>
            <a:pPr marL="304800" indent="-304800">
              <a:spcBef>
                <a:spcPts val="600"/>
              </a:spcBef>
              <a:spcAft>
                <a:spcPts val="600"/>
              </a:spcAft>
            </a:pPr>
            <a:r>
              <a:rPr lang="en-US" sz="2400" dirty="0" err="1"/>
              <a:t>Korem</a:t>
            </a:r>
            <a:r>
              <a:rPr lang="en-US" sz="2400" dirty="0"/>
              <a:t>, Y., </a:t>
            </a:r>
            <a:r>
              <a:rPr lang="en-US" sz="2400" dirty="0" err="1"/>
              <a:t>Szekely</a:t>
            </a:r>
            <a:r>
              <a:rPr lang="en-US" sz="2400" dirty="0"/>
              <a:t>, P., Hart, Y., </a:t>
            </a:r>
            <a:r>
              <a:rPr lang="en-US" sz="2400" dirty="0" err="1"/>
              <a:t>Sheftel</a:t>
            </a:r>
            <a:r>
              <a:rPr lang="en-US" sz="2400" dirty="0"/>
              <a:t>, H., </a:t>
            </a:r>
            <a:r>
              <a:rPr lang="en-US" sz="2400" dirty="0" err="1"/>
              <a:t>Hausser</a:t>
            </a:r>
            <a:r>
              <a:rPr lang="en-US" sz="2400" dirty="0"/>
              <a:t>, J., Mayo, A., … Alon, U. (2015). Geometry of the Gene Expression Space of Individual Cells. </a:t>
            </a:r>
            <a:r>
              <a:rPr lang="en-US" sz="2400" i="1" dirty="0"/>
              <a:t>PLOS Computational Biology</a:t>
            </a:r>
            <a:r>
              <a:rPr lang="en-US" sz="2400" dirty="0"/>
              <a:t>, </a:t>
            </a:r>
            <a:r>
              <a:rPr lang="en-US" sz="2400" i="1" dirty="0"/>
              <a:t>11</a:t>
            </a:r>
            <a:r>
              <a:rPr lang="en-US" sz="2400" dirty="0"/>
              <a:t>(7), e1004224. https://</a:t>
            </a:r>
            <a:r>
              <a:rPr lang="en-US" sz="2400" dirty="0" err="1"/>
              <a:t>doi.org</a:t>
            </a:r>
            <a:r>
              <a:rPr lang="en-US" sz="2400" dirty="0"/>
              <a:t>/10.1371/journal.pcbi.1004224</a:t>
            </a:r>
          </a:p>
          <a:p>
            <a:pPr marL="304800" indent="-304800">
              <a:spcBef>
                <a:spcPts val="600"/>
              </a:spcBef>
              <a:spcAft>
                <a:spcPts val="600"/>
              </a:spcAft>
            </a:pPr>
            <a:r>
              <a:rPr lang="en-US" sz="2400" dirty="0" err="1"/>
              <a:t>Sheftel</a:t>
            </a:r>
            <a:r>
              <a:rPr lang="en-US" sz="2400" dirty="0"/>
              <a:t>, H., </a:t>
            </a:r>
            <a:r>
              <a:rPr lang="en-US" sz="2400" dirty="0" err="1"/>
              <a:t>Shoval</a:t>
            </a:r>
            <a:r>
              <a:rPr lang="en-US" sz="2400" dirty="0"/>
              <a:t>, O., Mayo, A., &amp; Alon, U. (2013). The geometry of the Pareto front in biological phenotype space. </a:t>
            </a:r>
            <a:r>
              <a:rPr lang="en-US" sz="2400" i="1" dirty="0"/>
              <a:t>Ecology and Evolution</a:t>
            </a:r>
            <a:r>
              <a:rPr lang="en-US" sz="2400" dirty="0"/>
              <a:t>, </a:t>
            </a:r>
            <a:r>
              <a:rPr lang="en-US" sz="2400" i="1" dirty="0"/>
              <a:t>3</a:t>
            </a:r>
            <a:r>
              <a:rPr lang="en-US" sz="2400" dirty="0"/>
              <a:t>(6), 1471–1483. https://</a:t>
            </a:r>
            <a:r>
              <a:rPr lang="en-US" sz="2400" dirty="0" err="1"/>
              <a:t>doi.org</a:t>
            </a:r>
            <a:r>
              <a:rPr lang="en-US" sz="2400" dirty="0"/>
              <a:t>/10.1002/ece3.528</a:t>
            </a:r>
            <a:endParaRPr lang="en-US" sz="2400" dirty="0">
              <a:effectLst/>
            </a:endParaRPr>
          </a:p>
        </p:txBody>
      </p:sp>
    </p:spTree>
    <p:extLst>
      <p:ext uri="{BB962C8B-B14F-4D97-AF65-F5344CB8AC3E}">
        <p14:creationId xmlns:p14="http://schemas.microsoft.com/office/powerpoint/2010/main" val="3089802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96E4E-44FF-5346-B4FE-B39AB8EBAD45}"/>
              </a:ext>
            </a:extLst>
          </p:cNvPr>
          <p:cNvPicPr>
            <a:picLocks noChangeAspect="1"/>
          </p:cNvPicPr>
          <p:nvPr/>
        </p:nvPicPr>
        <p:blipFill>
          <a:blip r:embed="rId3"/>
          <a:stretch>
            <a:fillRect/>
          </a:stretch>
        </p:blipFill>
        <p:spPr>
          <a:xfrm>
            <a:off x="658414" y="415635"/>
            <a:ext cx="9441550" cy="4951057"/>
          </a:xfrm>
          <a:prstGeom prst="rect">
            <a:avLst/>
          </a:prstGeom>
        </p:spPr>
      </p:pic>
    </p:spTree>
    <p:extLst>
      <p:ext uri="{BB962C8B-B14F-4D97-AF65-F5344CB8AC3E}">
        <p14:creationId xmlns:p14="http://schemas.microsoft.com/office/powerpoint/2010/main" val="438554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94DB16-432D-BB4B-9ED0-DA6DC1ACEB2D}"/>
              </a:ext>
            </a:extLst>
          </p:cNvPr>
          <p:cNvSpPr txBox="1"/>
          <p:nvPr/>
        </p:nvSpPr>
        <p:spPr>
          <a:xfrm>
            <a:off x="977646" y="274320"/>
            <a:ext cx="9254265" cy="461665"/>
          </a:xfrm>
          <a:prstGeom prst="rect">
            <a:avLst/>
          </a:prstGeom>
          <a:noFill/>
        </p:spPr>
        <p:txBody>
          <a:bodyPr wrap="none" rtlCol="0">
            <a:spAutoFit/>
          </a:bodyPr>
          <a:lstStyle/>
          <a:p>
            <a:r>
              <a:rPr lang="en-US" sz="2400" b="1" dirty="0"/>
              <a:t>Example: Single-cell gene expression data from human colon crypt cells</a:t>
            </a:r>
          </a:p>
        </p:txBody>
      </p:sp>
      <p:sp>
        <p:nvSpPr>
          <p:cNvPr id="9" name="TextBox 8">
            <a:extLst>
              <a:ext uri="{FF2B5EF4-FFF2-40B4-BE49-F238E27FC236}">
                <a16:creationId xmlns:a16="http://schemas.microsoft.com/office/drawing/2014/main" id="{FB6FA522-7930-694E-AB61-19439F421B84}"/>
              </a:ext>
            </a:extLst>
          </p:cNvPr>
          <p:cNvSpPr txBox="1"/>
          <p:nvPr/>
        </p:nvSpPr>
        <p:spPr>
          <a:xfrm>
            <a:off x="678094" y="4744615"/>
            <a:ext cx="3145536" cy="646331"/>
          </a:xfrm>
          <a:prstGeom prst="rect">
            <a:avLst/>
          </a:prstGeom>
          <a:noFill/>
        </p:spPr>
        <p:txBody>
          <a:bodyPr wrap="square" rtlCol="0">
            <a:spAutoFit/>
          </a:bodyPr>
          <a:lstStyle/>
          <a:p>
            <a:pPr algn="ctr"/>
            <a:r>
              <a:rPr lang="en-US" dirty="0"/>
              <a:t>Four vertices (Tetrahedron) explains 45% of the variance</a:t>
            </a:r>
          </a:p>
        </p:txBody>
      </p:sp>
      <p:sp>
        <p:nvSpPr>
          <p:cNvPr id="10" name="TextBox 9">
            <a:extLst>
              <a:ext uri="{FF2B5EF4-FFF2-40B4-BE49-F238E27FC236}">
                <a16:creationId xmlns:a16="http://schemas.microsoft.com/office/drawing/2014/main" id="{0F223CF2-2BFF-5B44-8B16-30EFC1A696A8}"/>
              </a:ext>
            </a:extLst>
          </p:cNvPr>
          <p:cNvSpPr txBox="1"/>
          <p:nvPr/>
        </p:nvSpPr>
        <p:spPr>
          <a:xfrm>
            <a:off x="4700016" y="4728025"/>
            <a:ext cx="3085168" cy="646331"/>
          </a:xfrm>
          <a:prstGeom prst="rect">
            <a:avLst/>
          </a:prstGeom>
          <a:noFill/>
        </p:spPr>
        <p:txBody>
          <a:bodyPr wrap="square" rtlCol="0">
            <a:spAutoFit/>
          </a:bodyPr>
          <a:lstStyle/>
          <a:p>
            <a:pPr algn="ctr"/>
            <a:r>
              <a:rPr lang="en-US" dirty="0"/>
              <a:t>Three PC’s explain 95% of the variance</a:t>
            </a:r>
          </a:p>
        </p:txBody>
      </p:sp>
      <p:sp>
        <p:nvSpPr>
          <p:cNvPr id="11" name="TextBox 10">
            <a:extLst>
              <a:ext uri="{FF2B5EF4-FFF2-40B4-BE49-F238E27FC236}">
                <a16:creationId xmlns:a16="http://schemas.microsoft.com/office/drawing/2014/main" id="{E0D7D949-89E2-B541-8A99-0EB52A346627}"/>
              </a:ext>
            </a:extLst>
          </p:cNvPr>
          <p:cNvSpPr txBox="1"/>
          <p:nvPr/>
        </p:nvSpPr>
        <p:spPr>
          <a:xfrm>
            <a:off x="1755648" y="4279392"/>
            <a:ext cx="643125" cy="369332"/>
          </a:xfrm>
          <a:prstGeom prst="rect">
            <a:avLst/>
          </a:prstGeom>
          <a:noFill/>
        </p:spPr>
        <p:txBody>
          <a:bodyPr wrap="none" rtlCol="0">
            <a:spAutoFit/>
          </a:bodyPr>
          <a:lstStyle/>
          <a:p>
            <a:r>
              <a:rPr lang="en-US" dirty="0"/>
              <a:t>K = 4</a:t>
            </a:r>
          </a:p>
        </p:txBody>
      </p:sp>
      <p:sp>
        <p:nvSpPr>
          <p:cNvPr id="12" name="TextBox 11">
            <a:extLst>
              <a:ext uri="{FF2B5EF4-FFF2-40B4-BE49-F238E27FC236}">
                <a16:creationId xmlns:a16="http://schemas.microsoft.com/office/drawing/2014/main" id="{0694C038-15C5-D448-8994-F1968D053C7C}"/>
              </a:ext>
            </a:extLst>
          </p:cNvPr>
          <p:cNvSpPr txBox="1"/>
          <p:nvPr/>
        </p:nvSpPr>
        <p:spPr>
          <a:xfrm>
            <a:off x="5604778" y="4303829"/>
            <a:ext cx="1190711" cy="369332"/>
          </a:xfrm>
          <a:prstGeom prst="rect">
            <a:avLst/>
          </a:prstGeom>
          <a:noFill/>
        </p:spPr>
        <p:txBody>
          <a:bodyPr wrap="none" rtlCol="0">
            <a:spAutoFit/>
          </a:bodyPr>
          <a:lstStyle/>
          <a:p>
            <a:r>
              <a:rPr lang="en-US" dirty="0"/>
              <a:t>D = K-1 = 3</a:t>
            </a:r>
          </a:p>
        </p:txBody>
      </p:sp>
      <p:sp>
        <p:nvSpPr>
          <p:cNvPr id="13" name="TextBox 12">
            <a:extLst>
              <a:ext uri="{FF2B5EF4-FFF2-40B4-BE49-F238E27FC236}">
                <a16:creationId xmlns:a16="http://schemas.microsoft.com/office/drawing/2014/main" id="{73409941-5164-BD47-B21C-912C6C9AFB87}"/>
              </a:ext>
            </a:extLst>
          </p:cNvPr>
          <p:cNvSpPr txBox="1"/>
          <p:nvPr/>
        </p:nvSpPr>
        <p:spPr>
          <a:xfrm>
            <a:off x="8399109" y="4676733"/>
            <a:ext cx="2775214" cy="646331"/>
          </a:xfrm>
          <a:prstGeom prst="rect">
            <a:avLst/>
          </a:prstGeom>
          <a:noFill/>
        </p:spPr>
        <p:txBody>
          <a:bodyPr wrap="square" rtlCol="0">
            <a:spAutoFit/>
          </a:bodyPr>
          <a:lstStyle/>
          <a:p>
            <a:pPr algn="ctr"/>
            <a:r>
              <a:rPr lang="en-US" dirty="0"/>
              <a:t>Distributed </a:t>
            </a:r>
            <a:r>
              <a:rPr lang="en-US" dirty="0" err="1"/>
              <a:t>kinda</a:t>
            </a:r>
            <a:r>
              <a:rPr lang="en-US" dirty="0"/>
              <a:t> sort of like a tetrahedron </a:t>
            </a:r>
          </a:p>
        </p:txBody>
      </p:sp>
      <p:pic>
        <p:nvPicPr>
          <p:cNvPr id="5" name="Picture 4">
            <a:extLst>
              <a:ext uri="{FF2B5EF4-FFF2-40B4-BE49-F238E27FC236}">
                <a16:creationId xmlns:a16="http://schemas.microsoft.com/office/drawing/2014/main" id="{5FC95571-11E4-A649-9ED7-DD22DDBE1532}"/>
              </a:ext>
            </a:extLst>
          </p:cNvPr>
          <p:cNvPicPr>
            <a:picLocks noChangeAspect="1"/>
          </p:cNvPicPr>
          <p:nvPr/>
        </p:nvPicPr>
        <p:blipFill>
          <a:blip r:embed="rId3"/>
          <a:stretch>
            <a:fillRect/>
          </a:stretch>
        </p:blipFill>
        <p:spPr>
          <a:xfrm>
            <a:off x="7933690" y="1593858"/>
            <a:ext cx="4279900" cy="2870200"/>
          </a:xfrm>
          <a:prstGeom prst="rect">
            <a:avLst/>
          </a:prstGeom>
        </p:spPr>
      </p:pic>
      <p:pic>
        <p:nvPicPr>
          <p:cNvPr id="6" name="Picture 5">
            <a:extLst>
              <a:ext uri="{FF2B5EF4-FFF2-40B4-BE49-F238E27FC236}">
                <a16:creationId xmlns:a16="http://schemas.microsoft.com/office/drawing/2014/main" id="{A265DFEC-534E-034A-9CAB-13E8FBFC1B3B}"/>
              </a:ext>
            </a:extLst>
          </p:cNvPr>
          <p:cNvPicPr>
            <a:picLocks noChangeAspect="1"/>
          </p:cNvPicPr>
          <p:nvPr/>
        </p:nvPicPr>
        <p:blipFill>
          <a:blip r:embed="rId4"/>
          <a:stretch>
            <a:fillRect/>
          </a:stretch>
        </p:blipFill>
        <p:spPr>
          <a:xfrm>
            <a:off x="977645" y="1432199"/>
            <a:ext cx="6649355" cy="2871629"/>
          </a:xfrm>
          <a:prstGeom prst="rect">
            <a:avLst/>
          </a:prstGeom>
        </p:spPr>
      </p:pic>
      <p:sp>
        <p:nvSpPr>
          <p:cNvPr id="2" name="TextBox 1">
            <a:extLst>
              <a:ext uri="{FF2B5EF4-FFF2-40B4-BE49-F238E27FC236}">
                <a16:creationId xmlns:a16="http://schemas.microsoft.com/office/drawing/2014/main" id="{19BE6DB6-B1F9-F541-8BD9-EE7046D305C2}"/>
              </a:ext>
            </a:extLst>
          </p:cNvPr>
          <p:cNvSpPr txBox="1"/>
          <p:nvPr/>
        </p:nvSpPr>
        <p:spPr>
          <a:xfrm>
            <a:off x="7876309" y="6089073"/>
            <a:ext cx="1780872" cy="369332"/>
          </a:xfrm>
          <a:prstGeom prst="rect">
            <a:avLst/>
          </a:prstGeom>
          <a:noFill/>
        </p:spPr>
        <p:txBody>
          <a:bodyPr wrap="none" rtlCol="0">
            <a:spAutoFit/>
          </a:bodyPr>
          <a:lstStyle/>
          <a:p>
            <a:r>
              <a:rPr lang="en-US" dirty="0" err="1"/>
              <a:t>Korem</a:t>
            </a:r>
            <a:r>
              <a:rPr lang="en-US" dirty="0"/>
              <a:t> et al 2015</a:t>
            </a:r>
          </a:p>
        </p:txBody>
      </p:sp>
    </p:spTree>
    <p:extLst>
      <p:ext uri="{BB962C8B-B14F-4D97-AF65-F5344CB8AC3E}">
        <p14:creationId xmlns:p14="http://schemas.microsoft.com/office/powerpoint/2010/main" val="420581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6B58F5-F7F0-2644-B847-D675C47F2D5A}"/>
              </a:ext>
            </a:extLst>
          </p:cNvPr>
          <p:cNvSpPr txBox="1"/>
          <p:nvPr/>
        </p:nvSpPr>
        <p:spPr>
          <a:xfrm>
            <a:off x="977646" y="970060"/>
            <a:ext cx="2999232" cy="1938992"/>
          </a:xfrm>
          <a:prstGeom prst="rect">
            <a:avLst/>
          </a:prstGeom>
          <a:noFill/>
        </p:spPr>
        <p:txBody>
          <a:bodyPr wrap="square" rtlCol="0">
            <a:spAutoFit/>
          </a:bodyPr>
          <a:lstStyle/>
          <a:p>
            <a:r>
              <a:rPr lang="en-US" sz="2400" dirty="0"/>
              <a:t>Each of the archetypes shows high expression of a set of markers typical of a specific crypt cell type</a:t>
            </a:r>
          </a:p>
        </p:txBody>
      </p:sp>
      <p:pic>
        <p:nvPicPr>
          <p:cNvPr id="4" name="Picture 3">
            <a:extLst>
              <a:ext uri="{FF2B5EF4-FFF2-40B4-BE49-F238E27FC236}">
                <a16:creationId xmlns:a16="http://schemas.microsoft.com/office/drawing/2014/main" id="{9D04294F-58DB-BE4D-9FC0-6863B3456811}"/>
              </a:ext>
            </a:extLst>
          </p:cNvPr>
          <p:cNvPicPr>
            <a:picLocks noChangeAspect="1"/>
          </p:cNvPicPr>
          <p:nvPr/>
        </p:nvPicPr>
        <p:blipFill>
          <a:blip r:embed="rId3"/>
          <a:stretch>
            <a:fillRect/>
          </a:stretch>
        </p:blipFill>
        <p:spPr>
          <a:xfrm>
            <a:off x="3976878" y="731520"/>
            <a:ext cx="7565306" cy="5966460"/>
          </a:xfrm>
          <a:prstGeom prst="rect">
            <a:avLst/>
          </a:prstGeom>
        </p:spPr>
      </p:pic>
      <p:sp>
        <p:nvSpPr>
          <p:cNvPr id="5" name="TextBox 4">
            <a:extLst>
              <a:ext uri="{FF2B5EF4-FFF2-40B4-BE49-F238E27FC236}">
                <a16:creationId xmlns:a16="http://schemas.microsoft.com/office/drawing/2014/main" id="{A56955E1-6963-264F-BEE1-F261B5824E1E}"/>
              </a:ext>
            </a:extLst>
          </p:cNvPr>
          <p:cNvSpPr txBox="1"/>
          <p:nvPr/>
        </p:nvSpPr>
        <p:spPr>
          <a:xfrm>
            <a:off x="977646" y="274320"/>
            <a:ext cx="9254265" cy="461665"/>
          </a:xfrm>
          <a:prstGeom prst="rect">
            <a:avLst/>
          </a:prstGeom>
          <a:noFill/>
        </p:spPr>
        <p:txBody>
          <a:bodyPr wrap="none" rtlCol="0">
            <a:spAutoFit/>
          </a:bodyPr>
          <a:lstStyle/>
          <a:p>
            <a:r>
              <a:rPr lang="en-US" sz="2400" b="1" dirty="0"/>
              <a:t>Example: Single-cell gene expression data from human colon crypt cells</a:t>
            </a:r>
          </a:p>
        </p:txBody>
      </p:sp>
      <p:sp>
        <p:nvSpPr>
          <p:cNvPr id="6" name="TextBox 5">
            <a:extLst>
              <a:ext uri="{FF2B5EF4-FFF2-40B4-BE49-F238E27FC236}">
                <a16:creationId xmlns:a16="http://schemas.microsoft.com/office/drawing/2014/main" id="{06EFF898-4B8B-C44C-AA88-1C4EA02EF166}"/>
              </a:ext>
            </a:extLst>
          </p:cNvPr>
          <p:cNvSpPr txBox="1"/>
          <p:nvPr/>
        </p:nvSpPr>
        <p:spPr>
          <a:xfrm>
            <a:off x="9601200" y="6109854"/>
            <a:ext cx="1780872" cy="369332"/>
          </a:xfrm>
          <a:prstGeom prst="rect">
            <a:avLst/>
          </a:prstGeom>
          <a:noFill/>
        </p:spPr>
        <p:txBody>
          <a:bodyPr wrap="none" rtlCol="0">
            <a:spAutoFit/>
          </a:bodyPr>
          <a:lstStyle/>
          <a:p>
            <a:r>
              <a:rPr lang="en-US" dirty="0" err="1"/>
              <a:t>Korem</a:t>
            </a:r>
            <a:r>
              <a:rPr lang="en-US" dirty="0"/>
              <a:t> et al 2015</a:t>
            </a:r>
          </a:p>
        </p:txBody>
      </p:sp>
    </p:spTree>
    <p:extLst>
      <p:ext uri="{BB962C8B-B14F-4D97-AF65-F5344CB8AC3E}">
        <p14:creationId xmlns:p14="http://schemas.microsoft.com/office/powerpoint/2010/main" val="3699280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7DD6E-DBC3-7241-BBC0-70AB46BBE0E3}"/>
              </a:ext>
            </a:extLst>
          </p:cNvPr>
          <p:cNvSpPr txBox="1"/>
          <p:nvPr/>
        </p:nvSpPr>
        <p:spPr>
          <a:xfrm>
            <a:off x="457201" y="903830"/>
            <a:ext cx="1078991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orientation of the archetypes does not generally align with the PC’s, implying that the biological meaning of the archetypes is distinct from that carried by the PCA components.</a:t>
            </a:r>
          </a:p>
        </p:txBody>
      </p:sp>
      <p:sp>
        <p:nvSpPr>
          <p:cNvPr id="3" name="TextBox 2">
            <a:extLst>
              <a:ext uri="{FF2B5EF4-FFF2-40B4-BE49-F238E27FC236}">
                <a16:creationId xmlns:a16="http://schemas.microsoft.com/office/drawing/2014/main" id="{6ACD90F9-4724-C74A-8E27-2C57AEB2F322}"/>
              </a:ext>
            </a:extLst>
          </p:cNvPr>
          <p:cNvSpPr txBox="1"/>
          <p:nvPr/>
        </p:nvSpPr>
        <p:spPr>
          <a:xfrm>
            <a:off x="457201" y="2377904"/>
            <a:ext cx="9921627"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Less sensitive to sampling error</a:t>
            </a:r>
          </a:p>
          <a:p>
            <a:pPr marL="285750" indent="-285750">
              <a:buFont typeface="Arial" panose="020B0604020202020204" pitchFamily="34" charset="0"/>
              <a:buChar char="•"/>
            </a:pPr>
            <a:r>
              <a:rPr lang="en-US" sz="2400" dirty="0"/>
              <a:t>Avoids the problem of determining cluster boundaries that are usually fuzzy</a:t>
            </a:r>
          </a:p>
        </p:txBody>
      </p:sp>
      <p:sp>
        <p:nvSpPr>
          <p:cNvPr id="4" name="TextBox 3">
            <a:extLst>
              <a:ext uri="{FF2B5EF4-FFF2-40B4-BE49-F238E27FC236}">
                <a16:creationId xmlns:a16="http://schemas.microsoft.com/office/drawing/2014/main" id="{DC76F212-3887-DE4B-A27B-D74889D19129}"/>
              </a:ext>
            </a:extLst>
          </p:cNvPr>
          <p:cNvSpPr txBox="1"/>
          <p:nvPr/>
        </p:nvSpPr>
        <p:spPr>
          <a:xfrm>
            <a:off x="457201" y="3153875"/>
            <a:ext cx="7177478"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Reducing dimensionality beforehand is not necessary </a:t>
            </a:r>
          </a:p>
        </p:txBody>
      </p:sp>
      <p:sp>
        <p:nvSpPr>
          <p:cNvPr id="6" name="TextBox 5">
            <a:extLst>
              <a:ext uri="{FF2B5EF4-FFF2-40B4-BE49-F238E27FC236}">
                <a16:creationId xmlns:a16="http://schemas.microsoft.com/office/drawing/2014/main" id="{20575E66-0241-6A45-8069-C344C07AB04A}"/>
              </a:ext>
            </a:extLst>
          </p:cNvPr>
          <p:cNvSpPr txBox="1"/>
          <p:nvPr/>
        </p:nvSpPr>
        <p:spPr>
          <a:xfrm>
            <a:off x="457201" y="4160678"/>
            <a:ext cx="10347833"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Small sets of genes (traits) with small but biologically-relevant effect will be lost</a:t>
            </a:r>
          </a:p>
        </p:txBody>
      </p:sp>
      <p:sp>
        <p:nvSpPr>
          <p:cNvPr id="8" name="TextBox 7">
            <a:extLst>
              <a:ext uri="{FF2B5EF4-FFF2-40B4-BE49-F238E27FC236}">
                <a16:creationId xmlns:a16="http://schemas.microsoft.com/office/drawing/2014/main" id="{AD786506-D3E3-4849-B127-45ED327919B5}"/>
              </a:ext>
            </a:extLst>
          </p:cNvPr>
          <p:cNvSpPr txBox="1"/>
          <p:nvPr/>
        </p:nvSpPr>
        <p:spPr>
          <a:xfrm>
            <a:off x="457201" y="270748"/>
            <a:ext cx="4220771" cy="461665"/>
          </a:xfrm>
          <a:prstGeom prst="rect">
            <a:avLst/>
          </a:prstGeom>
          <a:noFill/>
        </p:spPr>
        <p:txBody>
          <a:bodyPr wrap="none" rtlCol="0">
            <a:spAutoFit/>
          </a:bodyPr>
          <a:lstStyle/>
          <a:p>
            <a:r>
              <a:rPr lang="en-US" sz="2400" dirty="0"/>
              <a:t>Main attributes and advantages:</a:t>
            </a:r>
          </a:p>
        </p:txBody>
      </p:sp>
    </p:spTree>
    <p:extLst>
      <p:ext uri="{BB962C8B-B14F-4D97-AF65-F5344CB8AC3E}">
        <p14:creationId xmlns:p14="http://schemas.microsoft.com/office/powerpoint/2010/main" val="323721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A8A5EB-D0F7-B041-937C-A936748F8DE1}"/>
              </a:ext>
            </a:extLst>
          </p:cNvPr>
          <p:cNvPicPr>
            <a:picLocks noChangeAspect="1"/>
          </p:cNvPicPr>
          <p:nvPr/>
        </p:nvPicPr>
        <p:blipFill>
          <a:blip r:embed="rId2"/>
          <a:stretch>
            <a:fillRect/>
          </a:stretch>
        </p:blipFill>
        <p:spPr>
          <a:xfrm>
            <a:off x="1747842" y="480249"/>
            <a:ext cx="3771693" cy="3746549"/>
          </a:xfrm>
          <a:prstGeom prst="rect">
            <a:avLst/>
          </a:prstGeom>
        </p:spPr>
      </p:pic>
    </p:spTree>
    <p:extLst>
      <p:ext uri="{BB962C8B-B14F-4D97-AF65-F5344CB8AC3E}">
        <p14:creationId xmlns:p14="http://schemas.microsoft.com/office/powerpoint/2010/main" val="208155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B1C43F-1C6E-334E-863A-F25EDE5B1C0E}"/>
              </a:ext>
            </a:extLst>
          </p:cNvPr>
          <p:cNvPicPr>
            <a:picLocks noChangeAspect="1"/>
          </p:cNvPicPr>
          <p:nvPr/>
        </p:nvPicPr>
        <p:blipFill>
          <a:blip r:embed="rId3"/>
          <a:stretch>
            <a:fillRect/>
          </a:stretch>
        </p:blipFill>
        <p:spPr>
          <a:xfrm>
            <a:off x="205399" y="0"/>
            <a:ext cx="6477682" cy="6858000"/>
          </a:xfrm>
          <a:prstGeom prst="rect">
            <a:avLst/>
          </a:prstGeom>
        </p:spPr>
      </p:pic>
      <p:sp>
        <p:nvSpPr>
          <p:cNvPr id="2" name="TextBox 1">
            <a:extLst>
              <a:ext uri="{FF2B5EF4-FFF2-40B4-BE49-F238E27FC236}">
                <a16:creationId xmlns:a16="http://schemas.microsoft.com/office/drawing/2014/main" id="{519571DA-F59A-E94E-A340-81888083F765}"/>
              </a:ext>
            </a:extLst>
          </p:cNvPr>
          <p:cNvSpPr txBox="1"/>
          <p:nvPr/>
        </p:nvSpPr>
        <p:spPr>
          <a:xfrm>
            <a:off x="2975680" y="960120"/>
            <a:ext cx="3882319" cy="1384995"/>
          </a:xfrm>
          <a:prstGeom prst="rect">
            <a:avLst/>
          </a:prstGeom>
          <a:noFill/>
        </p:spPr>
        <p:txBody>
          <a:bodyPr wrap="square" rtlCol="0">
            <a:spAutoFit/>
          </a:bodyPr>
          <a:lstStyle/>
          <a:p>
            <a:r>
              <a:rPr lang="en-US" sz="2800" b="1" dirty="0">
                <a:solidFill>
                  <a:srgbClr val="0070C0"/>
                </a:solidFill>
              </a:rPr>
              <a:t>~ 20 non-random PC’s explain only 17%</a:t>
            </a:r>
          </a:p>
          <a:p>
            <a:r>
              <a:rPr lang="en-US" sz="2800" b="1" dirty="0">
                <a:solidFill>
                  <a:srgbClr val="0070C0"/>
                </a:solidFill>
              </a:rPr>
              <a:t>~ 400 pc’s explain 80%</a:t>
            </a:r>
          </a:p>
        </p:txBody>
      </p:sp>
      <p:pic>
        <p:nvPicPr>
          <p:cNvPr id="6" name="Picture 5">
            <a:extLst>
              <a:ext uri="{FF2B5EF4-FFF2-40B4-BE49-F238E27FC236}">
                <a16:creationId xmlns:a16="http://schemas.microsoft.com/office/drawing/2014/main" id="{6547B755-AB9B-954B-8236-FCB6156CF21D}"/>
              </a:ext>
            </a:extLst>
          </p:cNvPr>
          <p:cNvPicPr>
            <a:picLocks noChangeAspect="1"/>
          </p:cNvPicPr>
          <p:nvPr/>
        </p:nvPicPr>
        <p:blipFill>
          <a:blip r:embed="rId4"/>
          <a:stretch>
            <a:fillRect/>
          </a:stretch>
        </p:blipFill>
        <p:spPr>
          <a:xfrm>
            <a:off x="6486595" y="960120"/>
            <a:ext cx="5354885" cy="5581354"/>
          </a:xfrm>
          <a:prstGeom prst="rect">
            <a:avLst/>
          </a:prstGeom>
        </p:spPr>
      </p:pic>
    </p:spTree>
    <p:extLst>
      <p:ext uri="{BB962C8B-B14F-4D97-AF65-F5344CB8AC3E}">
        <p14:creationId xmlns:p14="http://schemas.microsoft.com/office/powerpoint/2010/main" val="918637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7A0F9D-FC16-F14F-9BC6-66DBE1D38AEB}"/>
              </a:ext>
            </a:extLst>
          </p:cNvPr>
          <p:cNvPicPr>
            <a:picLocks noChangeAspect="1"/>
          </p:cNvPicPr>
          <p:nvPr/>
        </p:nvPicPr>
        <p:blipFill>
          <a:blip r:embed="rId3"/>
          <a:stretch>
            <a:fillRect/>
          </a:stretch>
        </p:blipFill>
        <p:spPr>
          <a:xfrm>
            <a:off x="331573" y="0"/>
            <a:ext cx="6116595" cy="6116595"/>
          </a:xfrm>
          <a:prstGeom prst="rect">
            <a:avLst/>
          </a:prstGeom>
        </p:spPr>
      </p:pic>
      <p:pic>
        <p:nvPicPr>
          <p:cNvPr id="4" name="Picture 3">
            <a:extLst>
              <a:ext uri="{FF2B5EF4-FFF2-40B4-BE49-F238E27FC236}">
                <a16:creationId xmlns:a16="http://schemas.microsoft.com/office/drawing/2014/main" id="{6682B961-BEF9-BF4B-B7F7-D7BBBB355010}"/>
              </a:ext>
            </a:extLst>
          </p:cNvPr>
          <p:cNvPicPr>
            <a:picLocks noChangeAspect="1"/>
          </p:cNvPicPr>
          <p:nvPr/>
        </p:nvPicPr>
        <p:blipFill>
          <a:blip r:embed="rId4"/>
          <a:stretch>
            <a:fillRect/>
          </a:stretch>
        </p:blipFill>
        <p:spPr>
          <a:xfrm>
            <a:off x="5556423" y="0"/>
            <a:ext cx="6116595" cy="6116595"/>
          </a:xfrm>
          <a:prstGeom prst="rect">
            <a:avLst/>
          </a:prstGeom>
        </p:spPr>
      </p:pic>
      <p:sp>
        <p:nvSpPr>
          <p:cNvPr id="9" name="TextBox 8">
            <a:extLst>
              <a:ext uri="{FF2B5EF4-FFF2-40B4-BE49-F238E27FC236}">
                <a16:creationId xmlns:a16="http://schemas.microsoft.com/office/drawing/2014/main" id="{01EF0CF6-151A-BB49-BF3B-74FE52B07653}"/>
              </a:ext>
            </a:extLst>
          </p:cNvPr>
          <p:cNvSpPr txBox="1"/>
          <p:nvPr/>
        </p:nvSpPr>
        <p:spPr>
          <a:xfrm>
            <a:off x="1435154" y="6203091"/>
            <a:ext cx="3686907" cy="369332"/>
          </a:xfrm>
          <a:prstGeom prst="rect">
            <a:avLst/>
          </a:prstGeom>
          <a:noFill/>
        </p:spPr>
        <p:txBody>
          <a:bodyPr wrap="none" rtlCol="0">
            <a:spAutoFit/>
          </a:bodyPr>
          <a:lstStyle/>
          <a:p>
            <a:r>
              <a:rPr lang="en-US" dirty="0"/>
              <a:t>All samples (AD, </a:t>
            </a:r>
            <a:r>
              <a:rPr lang="en-US" dirty="0" err="1"/>
              <a:t>MCI+others</a:t>
            </a:r>
            <a:r>
              <a:rPr lang="en-US" dirty="0"/>
              <a:t>, control)</a:t>
            </a:r>
          </a:p>
        </p:txBody>
      </p:sp>
      <p:sp>
        <p:nvSpPr>
          <p:cNvPr id="10" name="TextBox 9">
            <a:extLst>
              <a:ext uri="{FF2B5EF4-FFF2-40B4-BE49-F238E27FC236}">
                <a16:creationId xmlns:a16="http://schemas.microsoft.com/office/drawing/2014/main" id="{A4E86821-AB25-D14B-9E9B-46B764E7FA69}"/>
              </a:ext>
            </a:extLst>
          </p:cNvPr>
          <p:cNvSpPr txBox="1"/>
          <p:nvPr/>
        </p:nvSpPr>
        <p:spPr>
          <a:xfrm>
            <a:off x="7750252" y="6203091"/>
            <a:ext cx="1728935" cy="369332"/>
          </a:xfrm>
          <a:prstGeom prst="rect">
            <a:avLst/>
          </a:prstGeom>
          <a:noFill/>
        </p:spPr>
        <p:txBody>
          <a:bodyPr wrap="none" rtlCol="0">
            <a:spAutoFit/>
          </a:bodyPr>
          <a:lstStyle/>
          <a:p>
            <a:r>
              <a:rPr lang="en-US" dirty="0"/>
              <a:t>AD patients only</a:t>
            </a:r>
          </a:p>
        </p:txBody>
      </p:sp>
    </p:spTree>
    <p:extLst>
      <p:ext uri="{BB962C8B-B14F-4D97-AF65-F5344CB8AC3E}">
        <p14:creationId xmlns:p14="http://schemas.microsoft.com/office/powerpoint/2010/main" val="1556690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F2A1E-0F81-A04D-BC16-BD5CF672E386}"/>
              </a:ext>
            </a:extLst>
          </p:cNvPr>
          <p:cNvPicPr>
            <a:picLocks noChangeAspect="1"/>
          </p:cNvPicPr>
          <p:nvPr/>
        </p:nvPicPr>
        <p:blipFill>
          <a:blip r:embed="rId3"/>
          <a:stretch>
            <a:fillRect/>
          </a:stretch>
        </p:blipFill>
        <p:spPr>
          <a:xfrm>
            <a:off x="244138" y="2036521"/>
            <a:ext cx="3968578" cy="3968578"/>
          </a:xfrm>
          <a:prstGeom prst="rect">
            <a:avLst/>
          </a:prstGeom>
        </p:spPr>
      </p:pic>
      <p:sp>
        <p:nvSpPr>
          <p:cNvPr id="17" name="TextBox 16">
            <a:extLst>
              <a:ext uri="{FF2B5EF4-FFF2-40B4-BE49-F238E27FC236}">
                <a16:creationId xmlns:a16="http://schemas.microsoft.com/office/drawing/2014/main" id="{B177DDA4-0A61-EF4C-8FDE-4DCDE0E77DE7}"/>
              </a:ext>
            </a:extLst>
          </p:cNvPr>
          <p:cNvSpPr txBox="1"/>
          <p:nvPr/>
        </p:nvSpPr>
        <p:spPr>
          <a:xfrm>
            <a:off x="1133078" y="802930"/>
            <a:ext cx="9754135" cy="461665"/>
          </a:xfrm>
          <a:prstGeom prst="rect">
            <a:avLst/>
          </a:prstGeom>
          <a:noFill/>
        </p:spPr>
        <p:txBody>
          <a:bodyPr wrap="square" rtlCol="0">
            <a:spAutoFit/>
          </a:bodyPr>
          <a:lstStyle/>
          <a:p>
            <a:r>
              <a:rPr lang="en-US" sz="2400" b="1" dirty="0">
                <a:solidFill>
                  <a:srgbClr val="0070C0"/>
                </a:solidFill>
              </a:rPr>
              <a:t>Diagnosis at time of death:  Archetype 1 is slightly enriched for AD patients </a:t>
            </a:r>
          </a:p>
        </p:txBody>
      </p:sp>
      <p:pic>
        <p:nvPicPr>
          <p:cNvPr id="20" name="Picture 19">
            <a:extLst>
              <a:ext uri="{FF2B5EF4-FFF2-40B4-BE49-F238E27FC236}">
                <a16:creationId xmlns:a16="http://schemas.microsoft.com/office/drawing/2014/main" id="{B3F9EFDC-7D36-F54B-AF0F-CE78F2228A9C}"/>
              </a:ext>
            </a:extLst>
          </p:cNvPr>
          <p:cNvPicPr>
            <a:picLocks noChangeAspect="1"/>
          </p:cNvPicPr>
          <p:nvPr/>
        </p:nvPicPr>
        <p:blipFill>
          <a:blip r:embed="rId4"/>
          <a:stretch>
            <a:fillRect/>
          </a:stretch>
        </p:blipFill>
        <p:spPr>
          <a:xfrm>
            <a:off x="4335784" y="2037611"/>
            <a:ext cx="3781045" cy="3781045"/>
          </a:xfrm>
          <a:prstGeom prst="rect">
            <a:avLst/>
          </a:prstGeom>
        </p:spPr>
      </p:pic>
      <p:pic>
        <p:nvPicPr>
          <p:cNvPr id="22" name="Picture 21">
            <a:extLst>
              <a:ext uri="{FF2B5EF4-FFF2-40B4-BE49-F238E27FC236}">
                <a16:creationId xmlns:a16="http://schemas.microsoft.com/office/drawing/2014/main" id="{F6F6C822-C41D-4047-8FCE-B239DED6F309}"/>
              </a:ext>
            </a:extLst>
          </p:cNvPr>
          <p:cNvPicPr>
            <a:picLocks noChangeAspect="1"/>
          </p:cNvPicPr>
          <p:nvPr/>
        </p:nvPicPr>
        <p:blipFill>
          <a:blip r:embed="rId5"/>
          <a:stretch>
            <a:fillRect/>
          </a:stretch>
        </p:blipFill>
        <p:spPr>
          <a:xfrm>
            <a:off x="8116829" y="2036521"/>
            <a:ext cx="3783227" cy="3783227"/>
          </a:xfrm>
          <a:prstGeom prst="rect">
            <a:avLst/>
          </a:prstGeom>
        </p:spPr>
      </p:pic>
      <p:sp>
        <p:nvSpPr>
          <p:cNvPr id="23" name="TextBox 22">
            <a:extLst>
              <a:ext uri="{FF2B5EF4-FFF2-40B4-BE49-F238E27FC236}">
                <a16:creationId xmlns:a16="http://schemas.microsoft.com/office/drawing/2014/main" id="{38EC40EA-AF9F-4246-95B1-5C6884092B19}"/>
              </a:ext>
            </a:extLst>
          </p:cNvPr>
          <p:cNvSpPr txBox="1"/>
          <p:nvPr/>
        </p:nvSpPr>
        <p:spPr>
          <a:xfrm>
            <a:off x="1349254" y="1679544"/>
            <a:ext cx="1613775" cy="369332"/>
          </a:xfrm>
          <a:prstGeom prst="rect">
            <a:avLst/>
          </a:prstGeom>
          <a:noFill/>
        </p:spPr>
        <p:txBody>
          <a:bodyPr wrap="none" rtlCol="0">
            <a:spAutoFit/>
          </a:bodyPr>
          <a:lstStyle/>
          <a:p>
            <a:r>
              <a:rPr lang="en-US" dirty="0"/>
              <a:t>Cognitive score</a:t>
            </a:r>
          </a:p>
        </p:txBody>
      </p:sp>
      <p:sp>
        <p:nvSpPr>
          <p:cNvPr id="24" name="TextBox 23">
            <a:extLst>
              <a:ext uri="{FF2B5EF4-FFF2-40B4-BE49-F238E27FC236}">
                <a16:creationId xmlns:a16="http://schemas.microsoft.com/office/drawing/2014/main" id="{1400CBCD-24C4-3D42-814F-7A53573F70E0}"/>
              </a:ext>
            </a:extLst>
          </p:cNvPr>
          <p:cNvSpPr txBox="1"/>
          <p:nvPr/>
        </p:nvSpPr>
        <p:spPr>
          <a:xfrm>
            <a:off x="4853552" y="1679544"/>
            <a:ext cx="710516" cy="369332"/>
          </a:xfrm>
          <a:prstGeom prst="rect">
            <a:avLst/>
          </a:prstGeom>
          <a:noFill/>
        </p:spPr>
        <p:txBody>
          <a:bodyPr wrap="none" rtlCol="0">
            <a:spAutoFit/>
          </a:bodyPr>
          <a:lstStyle/>
          <a:p>
            <a:r>
              <a:rPr lang="en-US" dirty="0" err="1"/>
              <a:t>Braak</a:t>
            </a:r>
            <a:endParaRPr lang="en-US" dirty="0"/>
          </a:p>
        </p:txBody>
      </p:sp>
      <p:sp>
        <p:nvSpPr>
          <p:cNvPr id="25" name="TextBox 24">
            <a:extLst>
              <a:ext uri="{FF2B5EF4-FFF2-40B4-BE49-F238E27FC236}">
                <a16:creationId xmlns:a16="http://schemas.microsoft.com/office/drawing/2014/main" id="{18F83DA7-3B15-314E-81C6-78FCA71127CA}"/>
              </a:ext>
            </a:extLst>
          </p:cNvPr>
          <p:cNvSpPr txBox="1"/>
          <p:nvPr/>
        </p:nvSpPr>
        <p:spPr>
          <a:xfrm>
            <a:off x="8427308" y="1679544"/>
            <a:ext cx="821059" cy="369332"/>
          </a:xfrm>
          <a:prstGeom prst="rect">
            <a:avLst/>
          </a:prstGeom>
          <a:noFill/>
        </p:spPr>
        <p:txBody>
          <a:bodyPr wrap="none" rtlCol="0">
            <a:spAutoFit/>
          </a:bodyPr>
          <a:lstStyle/>
          <a:p>
            <a:r>
              <a:rPr lang="en-US" dirty="0"/>
              <a:t>CERAD</a:t>
            </a:r>
          </a:p>
        </p:txBody>
      </p:sp>
      <p:sp>
        <p:nvSpPr>
          <p:cNvPr id="26" name="TextBox 25">
            <a:extLst>
              <a:ext uri="{FF2B5EF4-FFF2-40B4-BE49-F238E27FC236}">
                <a16:creationId xmlns:a16="http://schemas.microsoft.com/office/drawing/2014/main" id="{A52DBB54-5941-5243-9555-8C5ACD5AFD3E}"/>
              </a:ext>
            </a:extLst>
          </p:cNvPr>
          <p:cNvSpPr txBox="1"/>
          <p:nvPr/>
        </p:nvSpPr>
        <p:spPr>
          <a:xfrm>
            <a:off x="8910391" y="2426850"/>
            <a:ext cx="1976823" cy="369332"/>
          </a:xfrm>
          <a:prstGeom prst="rect">
            <a:avLst/>
          </a:prstGeom>
          <a:noFill/>
        </p:spPr>
        <p:txBody>
          <a:bodyPr wrap="none" rtlCol="0">
            <a:spAutoFit/>
          </a:bodyPr>
          <a:lstStyle/>
          <a:p>
            <a:r>
              <a:rPr lang="en-US" dirty="0"/>
              <a:t>--------- AD -----------</a:t>
            </a:r>
          </a:p>
        </p:txBody>
      </p:sp>
      <p:sp>
        <p:nvSpPr>
          <p:cNvPr id="28" name="TextBox 27">
            <a:extLst>
              <a:ext uri="{FF2B5EF4-FFF2-40B4-BE49-F238E27FC236}">
                <a16:creationId xmlns:a16="http://schemas.microsoft.com/office/drawing/2014/main" id="{E20D3468-5207-9242-9C4B-1C06ADB89772}"/>
              </a:ext>
            </a:extLst>
          </p:cNvPr>
          <p:cNvSpPr txBox="1"/>
          <p:nvPr/>
        </p:nvSpPr>
        <p:spPr>
          <a:xfrm>
            <a:off x="1133079" y="5197317"/>
            <a:ext cx="1976823" cy="369332"/>
          </a:xfrm>
          <a:prstGeom prst="rect">
            <a:avLst/>
          </a:prstGeom>
          <a:noFill/>
        </p:spPr>
        <p:txBody>
          <a:bodyPr wrap="none" rtlCol="0">
            <a:spAutoFit/>
          </a:bodyPr>
          <a:lstStyle/>
          <a:p>
            <a:r>
              <a:rPr lang="en-US" dirty="0"/>
              <a:t>--------- AD -----------</a:t>
            </a:r>
          </a:p>
        </p:txBody>
      </p:sp>
      <p:sp>
        <p:nvSpPr>
          <p:cNvPr id="29" name="TextBox 28">
            <a:extLst>
              <a:ext uri="{FF2B5EF4-FFF2-40B4-BE49-F238E27FC236}">
                <a16:creationId xmlns:a16="http://schemas.microsoft.com/office/drawing/2014/main" id="{36BFBA00-CC06-1542-B3C8-9BC9D04E8CE8}"/>
              </a:ext>
            </a:extLst>
          </p:cNvPr>
          <p:cNvSpPr txBox="1"/>
          <p:nvPr/>
        </p:nvSpPr>
        <p:spPr>
          <a:xfrm>
            <a:off x="1187038" y="4471008"/>
            <a:ext cx="1976823" cy="369332"/>
          </a:xfrm>
          <a:prstGeom prst="rect">
            <a:avLst/>
          </a:prstGeom>
          <a:noFill/>
        </p:spPr>
        <p:txBody>
          <a:bodyPr wrap="none" rtlCol="0">
            <a:spAutoFit/>
          </a:bodyPr>
          <a:lstStyle/>
          <a:p>
            <a:r>
              <a:rPr lang="en-US" dirty="0"/>
              <a:t>--------- AD -----------</a:t>
            </a:r>
          </a:p>
        </p:txBody>
      </p:sp>
      <p:sp>
        <p:nvSpPr>
          <p:cNvPr id="30" name="TextBox 29">
            <a:extLst>
              <a:ext uri="{FF2B5EF4-FFF2-40B4-BE49-F238E27FC236}">
                <a16:creationId xmlns:a16="http://schemas.microsoft.com/office/drawing/2014/main" id="{07B46F3A-BF8E-7D4C-BDB2-1754015FA134}"/>
              </a:ext>
            </a:extLst>
          </p:cNvPr>
          <p:cNvSpPr txBox="1"/>
          <p:nvPr/>
        </p:nvSpPr>
        <p:spPr>
          <a:xfrm>
            <a:off x="8971059" y="4840340"/>
            <a:ext cx="1970989" cy="369332"/>
          </a:xfrm>
          <a:prstGeom prst="rect">
            <a:avLst/>
          </a:prstGeom>
          <a:noFill/>
        </p:spPr>
        <p:txBody>
          <a:bodyPr wrap="none" rtlCol="0">
            <a:spAutoFit/>
          </a:bodyPr>
          <a:lstStyle/>
          <a:p>
            <a:r>
              <a:rPr lang="en-US" dirty="0"/>
              <a:t>------ Control -------</a:t>
            </a:r>
          </a:p>
        </p:txBody>
      </p:sp>
      <p:sp>
        <p:nvSpPr>
          <p:cNvPr id="33" name="TextBox 32">
            <a:extLst>
              <a:ext uri="{FF2B5EF4-FFF2-40B4-BE49-F238E27FC236}">
                <a16:creationId xmlns:a16="http://schemas.microsoft.com/office/drawing/2014/main" id="{6224DA54-36A8-034B-BB70-CCBBAA466CC9}"/>
              </a:ext>
            </a:extLst>
          </p:cNvPr>
          <p:cNvSpPr txBox="1"/>
          <p:nvPr/>
        </p:nvSpPr>
        <p:spPr>
          <a:xfrm>
            <a:off x="1349254" y="2446589"/>
            <a:ext cx="1970989" cy="369332"/>
          </a:xfrm>
          <a:prstGeom prst="rect">
            <a:avLst/>
          </a:prstGeom>
          <a:noFill/>
        </p:spPr>
        <p:txBody>
          <a:bodyPr wrap="none" rtlCol="0">
            <a:spAutoFit/>
          </a:bodyPr>
          <a:lstStyle/>
          <a:p>
            <a:r>
              <a:rPr lang="en-US" dirty="0"/>
              <a:t>------ Control -------</a:t>
            </a:r>
          </a:p>
        </p:txBody>
      </p:sp>
      <p:cxnSp>
        <p:nvCxnSpPr>
          <p:cNvPr id="36" name="Straight Arrow Connector 35">
            <a:extLst>
              <a:ext uri="{FF2B5EF4-FFF2-40B4-BE49-F238E27FC236}">
                <a16:creationId xmlns:a16="http://schemas.microsoft.com/office/drawing/2014/main" id="{C07E8872-425C-1140-8897-63EFD7EC75D8}"/>
              </a:ext>
            </a:extLst>
          </p:cNvPr>
          <p:cNvCxnSpPr/>
          <p:nvPr/>
        </p:nvCxnSpPr>
        <p:spPr>
          <a:xfrm>
            <a:off x="5066270" y="2426850"/>
            <a:ext cx="0" cy="25981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FF2FF0-58C4-D746-B9EF-DDB11ACEAFE3}"/>
              </a:ext>
            </a:extLst>
          </p:cNvPr>
          <p:cNvCxnSpPr/>
          <p:nvPr/>
        </p:nvCxnSpPr>
        <p:spPr>
          <a:xfrm>
            <a:off x="6108356" y="2426850"/>
            <a:ext cx="0" cy="25981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81B403-7707-C148-9140-82DF5D68FD1F}"/>
              </a:ext>
            </a:extLst>
          </p:cNvPr>
          <p:cNvCxnSpPr/>
          <p:nvPr/>
        </p:nvCxnSpPr>
        <p:spPr>
          <a:xfrm>
            <a:off x="6973330" y="2426850"/>
            <a:ext cx="0" cy="25981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FE27403-1B0D-6841-8A08-E3A6EA6FB04F}"/>
              </a:ext>
            </a:extLst>
          </p:cNvPr>
          <p:cNvSpPr txBox="1"/>
          <p:nvPr/>
        </p:nvSpPr>
        <p:spPr>
          <a:xfrm>
            <a:off x="1178634" y="3339123"/>
            <a:ext cx="2079415" cy="369332"/>
          </a:xfrm>
          <a:prstGeom prst="rect">
            <a:avLst/>
          </a:prstGeom>
          <a:noFill/>
        </p:spPr>
        <p:txBody>
          <a:bodyPr wrap="none" rtlCol="0">
            <a:spAutoFit/>
          </a:bodyPr>
          <a:lstStyle/>
          <a:p>
            <a:r>
              <a:rPr lang="en-US" dirty="0"/>
              <a:t>--------- MCI -----------</a:t>
            </a:r>
          </a:p>
        </p:txBody>
      </p:sp>
    </p:spTree>
    <p:extLst>
      <p:ext uri="{BB962C8B-B14F-4D97-AF65-F5344CB8AC3E}">
        <p14:creationId xmlns:p14="http://schemas.microsoft.com/office/powerpoint/2010/main" val="3753838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F7ACF7-04E2-B54E-83F8-1DD43AEB5098}"/>
              </a:ext>
            </a:extLst>
          </p:cNvPr>
          <p:cNvPicPr>
            <a:picLocks noChangeAspect="1"/>
          </p:cNvPicPr>
          <p:nvPr/>
        </p:nvPicPr>
        <p:blipFill>
          <a:blip r:embed="rId3"/>
          <a:stretch>
            <a:fillRect/>
          </a:stretch>
        </p:blipFill>
        <p:spPr>
          <a:xfrm>
            <a:off x="1110049" y="0"/>
            <a:ext cx="6858000" cy="6858000"/>
          </a:xfrm>
          <a:prstGeom prst="rect">
            <a:avLst/>
          </a:prstGeom>
        </p:spPr>
      </p:pic>
      <p:sp>
        <p:nvSpPr>
          <p:cNvPr id="4" name="TextBox 3">
            <a:extLst>
              <a:ext uri="{FF2B5EF4-FFF2-40B4-BE49-F238E27FC236}">
                <a16:creationId xmlns:a16="http://schemas.microsoft.com/office/drawing/2014/main" id="{9E711EA5-D8F0-634A-80E6-CD2F77EAA06D}"/>
              </a:ext>
            </a:extLst>
          </p:cNvPr>
          <p:cNvSpPr txBox="1"/>
          <p:nvPr/>
        </p:nvSpPr>
        <p:spPr>
          <a:xfrm>
            <a:off x="7755226" y="485463"/>
            <a:ext cx="3575920" cy="923330"/>
          </a:xfrm>
          <a:prstGeom prst="rect">
            <a:avLst/>
          </a:prstGeom>
          <a:noFill/>
        </p:spPr>
        <p:txBody>
          <a:bodyPr wrap="square" rtlCol="0">
            <a:spAutoFit/>
          </a:bodyPr>
          <a:lstStyle/>
          <a:p>
            <a:r>
              <a:rPr lang="en-US" b="1" dirty="0">
                <a:solidFill>
                  <a:srgbClr val="0070C0"/>
                </a:solidFill>
              </a:rPr>
              <a:t>APOE4 status for all samples: </a:t>
            </a:r>
          </a:p>
          <a:p>
            <a:r>
              <a:rPr lang="en-US" b="1" dirty="0">
                <a:solidFill>
                  <a:srgbClr val="0070C0"/>
                </a:solidFill>
              </a:rPr>
              <a:t>Archetype 1 includes slightly more heterozygotes and homozygotes</a:t>
            </a:r>
          </a:p>
        </p:txBody>
      </p:sp>
    </p:spTree>
    <p:extLst>
      <p:ext uri="{BB962C8B-B14F-4D97-AF65-F5344CB8AC3E}">
        <p14:creationId xmlns:p14="http://schemas.microsoft.com/office/powerpoint/2010/main" val="3660009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B4C02-7B52-C840-913D-7819B7D88372}"/>
              </a:ext>
            </a:extLst>
          </p:cNvPr>
          <p:cNvPicPr>
            <a:picLocks noChangeAspect="1"/>
          </p:cNvPicPr>
          <p:nvPr/>
        </p:nvPicPr>
        <p:blipFill>
          <a:blip r:embed="rId3"/>
          <a:stretch>
            <a:fillRect/>
          </a:stretch>
        </p:blipFill>
        <p:spPr>
          <a:xfrm>
            <a:off x="1311588" y="3423718"/>
            <a:ext cx="8802759" cy="3073589"/>
          </a:xfrm>
          <a:prstGeom prst="rect">
            <a:avLst/>
          </a:prstGeom>
        </p:spPr>
      </p:pic>
      <p:sp>
        <p:nvSpPr>
          <p:cNvPr id="10" name="TextBox 9">
            <a:extLst>
              <a:ext uri="{FF2B5EF4-FFF2-40B4-BE49-F238E27FC236}">
                <a16:creationId xmlns:a16="http://schemas.microsoft.com/office/drawing/2014/main" id="{5B054334-31C2-074E-8D58-D1D7D1E47466}"/>
              </a:ext>
            </a:extLst>
          </p:cNvPr>
          <p:cNvSpPr txBox="1"/>
          <p:nvPr/>
        </p:nvSpPr>
        <p:spPr>
          <a:xfrm>
            <a:off x="966107" y="478970"/>
            <a:ext cx="10597728" cy="1477328"/>
          </a:xfrm>
          <a:prstGeom prst="rect">
            <a:avLst/>
          </a:prstGeom>
          <a:noFill/>
        </p:spPr>
        <p:txBody>
          <a:bodyPr wrap="square" rtlCol="0">
            <a:spAutoFit/>
          </a:bodyPr>
          <a:lstStyle/>
          <a:p>
            <a:r>
              <a:rPr lang="en-US" dirty="0"/>
              <a:t>Assumptions:</a:t>
            </a:r>
          </a:p>
          <a:p>
            <a:pPr marL="285750" indent="-285750">
              <a:buFont typeface="Arial" panose="020B0604020202020204" pitchFamily="34" charset="0"/>
              <a:buChar char="•"/>
            </a:pPr>
            <a:r>
              <a:rPr lang="en-US" dirty="0"/>
              <a:t>For each task there is a single phenotype that maximizes performance for that task (the archetype)</a:t>
            </a:r>
          </a:p>
          <a:p>
            <a:pPr marL="285750" indent="-285750">
              <a:buFont typeface="Arial" panose="020B0604020202020204" pitchFamily="34" charset="0"/>
              <a:buChar char="•"/>
            </a:pPr>
            <a:r>
              <a:rPr lang="en-US" dirty="0"/>
              <a:t>The fitness of each phenotype (e.g., cell) is a linear combination of its ability to perform each of the tasks</a:t>
            </a:r>
          </a:p>
          <a:p>
            <a:pPr marL="285750" indent="-285750">
              <a:buFont typeface="Arial" panose="020B0604020202020204" pitchFamily="34" charset="0"/>
              <a:buChar char="•"/>
            </a:pPr>
            <a:r>
              <a:rPr lang="en-US" dirty="0"/>
              <a:t>Performance decays monotonically with distance from archetype</a:t>
            </a:r>
          </a:p>
          <a:p>
            <a:pPr marL="285750" indent="-285750">
              <a:buFont typeface="Arial" panose="020B0604020202020204" pitchFamily="34" charset="0"/>
              <a:buChar char="•"/>
            </a:pPr>
            <a:r>
              <a:rPr lang="en-US" dirty="0"/>
              <a:t>All performance functions decay with the same norm from their maxima</a:t>
            </a:r>
          </a:p>
        </p:txBody>
      </p:sp>
      <p:sp>
        <p:nvSpPr>
          <p:cNvPr id="11" name="TextBox 10">
            <a:extLst>
              <a:ext uri="{FF2B5EF4-FFF2-40B4-BE49-F238E27FC236}">
                <a16:creationId xmlns:a16="http://schemas.microsoft.com/office/drawing/2014/main" id="{B8EBEAE8-E1A1-0148-B0B1-B60C8BD66095}"/>
              </a:ext>
            </a:extLst>
          </p:cNvPr>
          <p:cNvSpPr txBox="1"/>
          <p:nvPr/>
        </p:nvSpPr>
        <p:spPr>
          <a:xfrm>
            <a:off x="709434" y="3212485"/>
            <a:ext cx="10905051" cy="830997"/>
          </a:xfrm>
          <a:prstGeom prst="rect">
            <a:avLst/>
          </a:prstGeom>
          <a:solidFill>
            <a:schemeClr val="accent6">
              <a:lumMod val="40000"/>
              <a:lumOff val="60000"/>
            </a:schemeClr>
          </a:solidFill>
        </p:spPr>
        <p:txBody>
          <a:bodyPr wrap="square" rtlCol="0">
            <a:spAutoFit/>
          </a:bodyPr>
          <a:lstStyle/>
          <a:p>
            <a:r>
              <a:rPr lang="en-US" sz="2400" dirty="0"/>
              <a:t>No matter how many traits represent the underlying system, the emerging phenotypes will fall on a polytope within a low-dimensional space based on the number of tasks</a:t>
            </a:r>
          </a:p>
        </p:txBody>
      </p:sp>
      <p:sp>
        <p:nvSpPr>
          <p:cNvPr id="13" name="TextBox 12">
            <a:extLst>
              <a:ext uri="{FF2B5EF4-FFF2-40B4-BE49-F238E27FC236}">
                <a16:creationId xmlns:a16="http://schemas.microsoft.com/office/drawing/2014/main" id="{363E7789-19A5-9141-88CD-B2987910C44F}"/>
              </a:ext>
            </a:extLst>
          </p:cNvPr>
          <p:cNvSpPr txBox="1"/>
          <p:nvPr/>
        </p:nvSpPr>
        <p:spPr>
          <a:xfrm>
            <a:off x="945103" y="1946390"/>
            <a:ext cx="8309454" cy="1200329"/>
          </a:xfrm>
          <a:prstGeom prst="rect">
            <a:avLst/>
          </a:prstGeom>
          <a:noFill/>
        </p:spPr>
        <p:txBody>
          <a:bodyPr wrap="none" rtlCol="0">
            <a:spAutoFit/>
          </a:bodyPr>
          <a:lstStyle/>
          <a:p>
            <a:r>
              <a:rPr lang="en-US" dirty="0"/>
              <a:t>Predictions: </a:t>
            </a:r>
          </a:p>
          <a:p>
            <a:pPr marL="285750" indent="-285750">
              <a:buFont typeface="Arial" panose="020B0604020202020204" pitchFamily="34" charset="0"/>
              <a:buChar char="•"/>
            </a:pPr>
            <a:r>
              <a:rPr lang="en-US" dirty="0"/>
              <a:t>The Pareto Front of complex systems is a convex hull (polytope)</a:t>
            </a:r>
          </a:p>
          <a:p>
            <a:pPr marL="285750" indent="-285750">
              <a:buFont typeface="Arial" panose="020B0604020202020204" pitchFamily="34" charset="0"/>
              <a:buChar char="•"/>
            </a:pPr>
            <a:r>
              <a:rPr lang="en-US" dirty="0"/>
              <a:t>Archetypes are the vertices of the polytope</a:t>
            </a:r>
          </a:p>
          <a:p>
            <a:pPr marL="285750" indent="-285750">
              <a:buFont typeface="Arial" panose="020B0604020202020204" pitchFamily="34" charset="0"/>
              <a:buChar char="•"/>
            </a:pPr>
            <a:r>
              <a:rPr lang="en-US" dirty="0"/>
              <a:t>The effective dimensionality of the system is k – 1; where k is number of archetypes</a:t>
            </a:r>
          </a:p>
        </p:txBody>
      </p:sp>
      <p:sp>
        <p:nvSpPr>
          <p:cNvPr id="3" name="TextBox 2">
            <a:extLst>
              <a:ext uri="{FF2B5EF4-FFF2-40B4-BE49-F238E27FC236}">
                <a16:creationId xmlns:a16="http://schemas.microsoft.com/office/drawing/2014/main" id="{D4DD67E2-DC71-624F-910D-CEC39A55E2B5}"/>
              </a:ext>
            </a:extLst>
          </p:cNvPr>
          <p:cNvSpPr txBox="1"/>
          <p:nvPr/>
        </p:nvSpPr>
        <p:spPr>
          <a:xfrm>
            <a:off x="9455727" y="6134474"/>
            <a:ext cx="1820370" cy="369332"/>
          </a:xfrm>
          <a:prstGeom prst="rect">
            <a:avLst/>
          </a:prstGeom>
          <a:noFill/>
        </p:spPr>
        <p:txBody>
          <a:bodyPr wrap="none" rtlCol="0">
            <a:spAutoFit/>
          </a:bodyPr>
          <a:lstStyle/>
          <a:p>
            <a:r>
              <a:rPr lang="en-US" dirty="0" err="1"/>
              <a:t>Sheftel</a:t>
            </a:r>
            <a:r>
              <a:rPr lang="en-US" dirty="0"/>
              <a:t> et al 2013</a:t>
            </a:r>
          </a:p>
        </p:txBody>
      </p:sp>
    </p:spTree>
    <p:extLst>
      <p:ext uri="{BB962C8B-B14F-4D97-AF65-F5344CB8AC3E}">
        <p14:creationId xmlns:p14="http://schemas.microsoft.com/office/powerpoint/2010/main" val="143643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E35AF8C-63B5-DA4C-8100-FA53DA6E31BE}"/>
              </a:ext>
            </a:extLst>
          </p:cNvPr>
          <p:cNvSpPr txBox="1"/>
          <p:nvPr/>
        </p:nvSpPr>
        <p:spPr>
          <a:xfrm>
            <a:off x="571500" y="1079778"/>
            <a:ext cx="1776705" cy="461665"/>
          </a:xfrm>
          <a:prstGeom prst="rect">
            <a:avLst/>
          </a:prstGeom>
          <a:noFill/>
        </p:spPr>
        <p:txBody>
          <a:bodyPr wrap="none" rtlCol="0">
            <a:spAutoFit/>
          </a:bodyPr>
          <a:lstStyle/>
          <a:p>
            <a:r>
              <a:rPr lang="en-US" sz="2400" dirty="0"/>
              <a:t>Archetype_1</a:t>
            </a:r>
          </a:p>
        </p:txBody>
      </p:sp>
      <p:sp>
        <p:nvSpPr>
          <p:cNvPr id="6" name="TextBox 5">
            <a:extLst>
              <a:ext uri="{FF2B5EF4-FFF2-40B4-BE49-F238E27FC236}">
                <a16:creationId xmlns:a16="http://schemas.microsoft.com/office/drawing/2014/main" id="{7FED6134-9263-C642-9BA8-F9E58A5B57C7}"/>
              </a:ext>
            </a:extLst>
          </p:cNvPr>
          <p:cNvSpPr txBox="1"/>
          <p:nvPr/>
        </p:nvSpPr>
        <p:spPr>
          <a:xfrm>
            <a:off x="571500" y="525780"/>
            <a:ext cx="8374216" cy="461665"/>
          </a:xfrm>
          <a:prstGeom prst="rect">
            <a:avLst/>
          </a:prstGeom>
          <a:noFill/>
        </p:spPr>
        <p:txBody>
          <a:bodyPr wrap="none" rtlCol="0">
            <a:spAutoFit/>
          </a:bodyPr>
          <a:lstStyle/>
          <a:p>
            <a:r>
              <a:rPr lang="en-US" sz="2400" b="1" dirty="0">
                <a:solidFill>
                  <a:srgbClr val="0070C0"/>
                </a:solidFill>
              </a:rPr>
              <a:t>GWAS (EMMAX) of distance from each archetype for all samples</a:t>
            </a:r>
          </a:p>
        </p:txBody>
      </p:sp>
      <p:pic>
        <p:nvPicPr>
          <p:cNvPr id="3" name="Picture 2">
            <a:extLst>
              <a:ext uri="{FF2B5EF4-FFF2-40B4-BE49-F238E27FC236}">
                <a16:creationId xmlns:a16="http://schemas.microsoft.com/office/drawing/2014/main" id="{3AD2741D-004D-6741-AADE-39C11EC0BCC3}"/>
              </a:ext>
            </a:extLst>
          </p:cNvPr>
          <p:cNvPicPr>
            <a:picLocks noChangeAspect="1"/>
          </p:cNvPicPr>
          <p:nvPr/>
        </p:nvPicPr>
        <p:blipFill>
          <a:blip r:embed="rId3"/>
          <a:stretch>
            <a:fillRect/>
          </a:stretch>
        </p:blipFill>
        <p:spPr>
          <a:xfrm>
            <a:off x="0" y="990600"/>
            <a:ext cx="12192000" cy="4876800"/>
          </a:xfrm>
          <a:prstGeom prst="rect">
            <a:avLst/>
          </a:prstGeom>
        </p:spPr>
      </p:pic>
    </p:spTree>
    <p:extLst>
      <p:ext uri="{BB962C8B-B14F-4D97-AF65-F5344CB8AC3E}">
        <p14:creationId xmlns:p14="http://schemas.microsoft.com/office/powerpoint/2010/main" val="1190288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E35AF8C-63B5-DA4C-8100-FA53DA6E31BE}"/>
              </a:ext>
            </a:extLst>
          </p:cNvPr>
          <p:cNvSpPr txBox="1"/>
          <p:nvPr/>
        </p:nvSpPr>
        <p:spPr>
          <a:xfrm>
            <a:off x="571500" y="1079778"/>
            <a:ext cx="1776705" cy="461665"/>
          </a:xfrm>
          <a:prstGeom prst="rect">
            <a:avLst/>
          </a:prstGeom>
          <a:noFill/>
        </p:spPr>
        <p:txBody>
          <a:bodyPr wrap="none" rtlCol="0">
            <a:spAutoFit/>
          </a:bodyPr>
          <a:lstStyle/>
          <a:p>
            <a:r>
              <a:rPr lang="en-US" sz="2400" dirty="0"/>
              <a:t>Archetype_2</a:t>
            </a:r>
          </a:p>
        </p:txBody>
      </p:sp>
      <p:sp>
        <p:nvSpPr>
          <p:cNvPr id="6" name="TextBox 5">
            <a:extLst>
              <a:ext uri="{FF2B5EF4-FFF2-40B4-BE49-F238E27FC236}">
                <a16:creationId xmlns:a16="http://schemas.microsoft.com/office/drawing/2014/main" id="{74A259CF-CD5A-FA4C-B488-997E2386F5CB}"/>
              </a:ext>
            </a:extLst>
          </p:cNvPr>
          <p:cNvSpPr txBox="1"/>
          <p:nvPr/>
        </p:nvSpPr>
        <p:spPr>
          <a:xfrm>
            <a:off x="571500" y="525780"/>
            <a:ext cx="8374216" cy="461665"/>
          </a:xfrm>
          <a:prstGeom prst="rect">
            <a:avLst/>
          </a:prstGeom>
          <a:noFill/>
        </p:spPr>
        <p:txBody>
          <a:bodyPr wrap="none" rtlCol="0">
            <a:spAutoFit/>
          </a:bodyPr>
          <a:lstStyle/>
          <a:p>
            <a:r>
              <a:rPr lang="en-US" sz="2400" b="1" dirty="0">
                <a:solidFill>
                  <a:srgbClr val="0070C0"/>
                </a:solidFill>
              </a:rPr>
              <a:t>GWAS (EMMAX) of distance from each archetype for all samples</a:t>
            </a:r>
          </a:p>
        </p:txBody>
      </p:sp>
      <p:pic>
        <p:nvPicPr>
          <p:cNvPr id="3" name="Picture 2">
            <a:extLst>
              <a:ext uri="{FF2B5EF4-FFF2-40B4-BE49-F238E27FC236}">
                <a16:creationId xmlns:a16="http://schemas.microsoft.com/office/drawing/2014/main" id="{03F6F937-9BE8-F14F-83B1-AAA15F1A2E06}"/>
              </a:ext>
            </a:extLst>
          </p:cNvPr>
          <p:cNvPicPr>
            <a:picLocks noChangeAspect="1"/>
          </p:cNvPicPr>
          <p:nvPr/>
        </p:nvPicPr>
        <p:blipFill>
          <a:blip r:embed="rId2"/>
          <a:stretch>
            <a:fillRect/>
          </a:stretch>
        </p:blipFill>
        <p:spPr>
          <a:xfrm>
            <a:off x="0" y="990600"/>
            <a:ext cx="12192000" cy="4876800"/>
          </a:xfrm>
          <a:prstGeom prst="rect">
            <a:avLst/>
          </a:prstGeom>
        </p:spPr>
      </p:pic>
    </p:spTree>
    <p:extLst>
      <p:ext uri="{BB962C8B-B14F-4D97-AF65-F5344CB8AC3E}">
        <p14:creationId xmlns:p14="http://schemas.microsoft.com/office/powerpoint/2010/main" val="1135799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6BF2A9-C6AF-4B43-83C3-6575D869F273}"/>
              </a:ext>
            </a:extLst>
          </p:cNvPr>
          <p:cNvSpPr txBox="1"/>
          <p:nvPr/>
        </p:nvSpPr>
        <p:spPr>
          <a:xfrm>
            <a:off x="571500" y="525780"/>
            <a:ext cx="8374216" cy="461665"/>
          </a:xfrm>
          <a:prstGeom prst="rect">
            <a:avLst/>
          </a:prstGeom>
          <a:noFill/>
        </p:spPr>
        <p:txBody>
          <a:bodyPr wrap="none" rtlCol="0">
            <a:spAutoFit/>
          </a:bodyPr>
          <a:lstStyle/>
          <a:p>
            <a:r>
              <a:rPr lang="en-US" sz="2400" b="1" dirty="0">
                <a:solidFill>
                  <a:srgbClr val="0070C0"/>
                </a:solidFill>
              </a:rPr>
              <a:t>GWAS (EMMAX) of distance from each archetype for all samples</a:t>
            </a:r>
          </a:p>
        </p:txBody>
      </p:sp>
      <p:sp>
        <p:nvSpPr>
          <p:cNvPr id="12" name="TextBox 11">
            <a:extLst>
              <a:ext uri="{FF2B5EF4-FFF2-40B4-BE49-F238E27FC236}">
                <a16:creationId xmlns:a16="http://schemas.microsoft.com/office/drawing/2014/main" id="{EE35AF8C-63B5-DA4C-8100-FA53DA6E31BE}"/>
              </a:ext>
            </a:extLst>
          </p:cNvPr>
          <p:cNvSpPr txBox="1"/>
          <p:nvPr/>
        </p:nvSpPr>
        <p:spPr>
          <a:xfrm>
            <a:off x="571500" y="1079778"/>
            <a:ext cx="1776705" cy="461665"/>
          </a:xfrm>
          <a:prstGeom prst="rect">
            <a:avLst/>
          </a:prstGeom>
          <a:noFill/>
        </p:spPr>
        <p:txBody>
          <a:bodyPr wrap="none" rtlCol="0">
            <a:spAutoFit/>
          </a:bodyPr>
          <a:lstStyle/>
          <a:p>
            <a:r>
              <a:rPr lang="en-US" sz="2400" dirty="0"/>
              <a:t>Archetype_3</a:t>
            </a:r>
          </a:p>
        </p:txBody>
      </p:sp>
      <p:pic>
        <p:nvPicPr>
          <p:cNvPr id="3" name="Picture 2">
            <a:extLst>
              <a:ext uri="{FF2B5EF4-FFF2-40B4-BE49-F238E27FC236}">
                <a16:creationId xmlns:a16="http://schemas.microsoft.com/office/drawing/2014/main" id="{FFDAAB6B-7580-CC49-99AB-E89923A2CC0B}"/>
              </a:ext>
            </a:extLst>
          </p:cNvPr>
          <p:cNvPicPr>
            <a:picLocks noChangeAspect="1"/>
          </p:cNvPicPr>
          <p:nvPr/>
        </p:nvPicPr>
        <p:blipFill>
          <a:blip r:embed="rId3"/>
          <a:stretch>
            <a:fillRect/>
          </a:stretch>
        </p:blipFill>
        <p:spPr>
          <a:xfrm>
            <a:off x="0" y="990600"/>
            <a:ext cx="12192000" cy="4876800"/>
          </a:xfrm>
          <a:prstGeom prst="rect">
            <a:avLst/>
          </a:prstGeom>
        </p:spPr>
      </p:pic>
    </p:spTree>
    <p:extLst>
      <p:ext uri="{BB962C8B-B14F-4D97-AF65-F5344CB8AC3E}">
        <p14:creationId xmlns:p14="http://schemas.microsoft.com/office/powerpoint/2010/main" val="3010905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61C15E-8BCD-E74D-AD5A-12573F100ED2}"/>
              </a:ext>
            </a:extLst>
          </p:cNvPr>
          <p:cNvPicPr>
            <a:picLocks noChangeAspect="1"/>
          </p:cNvPicPr>
          <p:nvPr/>
        </p:nvPicPr>
        <p:blipFill rotWithShape="1">
          <a:blip r:embed="rId3"/>
          <a:srcRect b="48182"/>
          <a:stretch/>
        </p:blipFill>
        <p:spPr>
          <a:xfrm>
            <a:off x="696190" y="0"/>
            <a:ext cx="11495810" cy="7708955"/>
          </a:xfrm>
          <a:prstGeom prst="rect">
            <a:avLst/>
          </a:prstGeom>
        </p:spPr>
      </p:pic>
      <p:sp>
        <p:nvSpPr>
          <p:cNvPr id="4" name="TextBox 3">
            <a:extLst>
              <a:ext uri="{FF2B5EF4-FFF2-40B4-BE49-F238E27FC236}">
                <a16:creationId xmlns:a16="http://schemas.microsoft.com/office/drawing/2014/main" id="{F4E0AD79-0E1E-7D49-8079-4B4EDF30342B}"/>
              </a:ext>
            </a:extLst>
          </p:cNvPr>
          <p:cNvSpPr txBox="1"/>
          <p:nvPr/>
        </p:nvSpPr>
        <p:spPr>
          <a:xfrm>
            <a:off x="800101" y="332881"/>
            <a:ext cx="3432098" cy="707886"/>
          </a:xfrm>
          <a:prstGeom prst="rect">
            <a:avLst/>
          </a:prstGeom>
          <a:noFill/>
        </p:spPr>
        <p:txBody>
          <a:bodyPr wrap="square" rtlCol="0">
            <a:spAutoFit/>
          </a:bodyPr>
          <a:lstStyle/>
          <a:p>
            <a:r>
              <a:rPr lang="en-US" sz="2000" dirty="0">
                <a:solidFill>
                  <a:srgbClr val="0070C0"/>
                </a:solidFill>
              </a:rPr>
              <a:t>Overlap of mapped genes between different phenotypes</a:t>
            </a:r>
          </a:p>
        </p:txBody>
      </p:sp>
    </p:spTree>
    <p:extLst>
      <p:ext uri="{BB962C8B-B14F-4D97-AF65-F5344CB8AC3E}">
        <p14:creationId xmlns:p14="http://schemas.microsoft.com/office/powerpoint/2010/main" val="3960854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02C69B-D0DA-634F-9955-3EF643ACDAE6}"/>
              </a:ext>
            </a:extLst>
          </p:cNvPr>
          <p:cNvPicPr>
            <a:picLocks noChangeAspect="1"/>
          </p:cNvPicPr>
          <p:nvPr/>
        </p:nvPicPr>
        <p:blipFill rotWithShape="1">
          <a:blip r:embed="rId2"/>
          <a:srcRect t="6332" r="921"/>
          <a:stretch/>
        </p:blipFill>
        <p:spPr>
          <a:xfrm>
            <a:off x="0" y="1299410"/>
            <a:ext cx="12079705" cy="4567989"/>
          </a:xfrm>
          <a:prstGeom prst="rect">
            <a:avLst/>
          </a:prstGeom>
        </p:spPr>
      </p:pic>
      <p:sp>
        <p:nvSpPr>
          <p:cNvPr id="5" name="TextBox 4">
            <a:extLst>
              <a:ext uri="{FF2B5EF4-FFF2-40B4-BE49-F238E27FC236}">
                <a16:creationId xmlns:a16="http://schemas.microsoft.com/office/drawing/2014/main" id="{1FAC248B-4670-414D-8860-1600C1339EF2}"/>
              </a:ext>
            </a:extLst>
          </p:cNvPr>
          <p:cNvSpPr txBox="1"/>
          <p:nvPr/>
        </p:nvSpPr>
        <p:spPr>
          <a:xfrm>
            <a:off x="465221" y="468626"/>
            <a:ext cx="9914765" cy="461665"/>
          </a:xfrm>
          <a:prstGeom prst="rect">
            <a:avLst/>
          </a:prstGeom>
          <a:noFill/>
        </p:spPr>
        <p:txBody>
          <a:bodyPr wrap="none" rtlCol="0">
            <a:spAutoFit/>
          </a:bodyPr>
          <a:lstStyle/>
          <a:p>
            <a:r>
              <a:rPr lang="en-US" sz="2400" dirty="0"/>
              <a:t>Distances from archetypes in the GE space compared to transcriptomics space</a:t>
            </a:r>
          </a:p>
        </p:txBody>
      </p:sp>
    </p:spTree>
    <p:extLst>
      <p:ext uri="{BB962C8B-B14F-4D97-AF65-F5344CB8AC3E}">
        <p14:creationId xmlns:p14="http://schemas.microsoft.com/office/powerpoint/2010/main" val="428285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53E8E-C362-3B4C-8B6B-42E4AB3C527A}"/>
              </a:ext>
            </a:extLst>
          </p:cNvPr>
          <p:cNvSpPr txBox="1"/>
          <p:nvPr/>
        </p:nvSpPr>
        <p:spPr>
          <a:xfrm>
            <a:off x="657032" y="1013792"/>
            <a:ext cx="10973497" cy="370928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t>Find number and position of archetypes of AD patients (ROSMAP cohort)</a:t>
            </a:r>
          </a:p>
          <a:p>
            <a:pPr marL="457200" indent="-457200">
              <a:lnSpc>
                <a:spcPct val="150000"/>
              </a:lnSpc>
              <a:buFont typeface="Arial" panose="020B0604020202020204" pitchFamily="34" charset="0"/>
              <a:buChar char="•"/>
            </a:pPr>
            <a:r>
              <a:rPr lang="en-US" sz="3200" dirty="0"/>
              <a:t>Extract “typical” gene expression profiles (== modules of DEG)</a:t>
            </a:r>
          </a:p>
          <a:p>
            <a:pPr marL="457200" indent="-457200">
              <a:lnSpc>
                <a:spcPct val="150000"/>
              </a:lnSpc>
              <a:buFont typeface="Arial" panose="020B0604020202020204" pitchFamily="34" charset="0"/>
              <a:buChar char="•"/>
            </a:pPr>
            <a:r>
              <a:rPr lang="en-US" sz="3200" dirty="0"/>
              <a:t>Compare with current (sub)modules</a:t>
            </a:r>
          </a:p>
          <a:p>
            <a:pPr marL="457200" indent="-457200">
              <a:lnSpc>
                <a:spcPct val="150000"/>
              </a:lnSpc>
              <a:buFont typeface="Arial" panose="020B0604020202020204" pitchFamily="34" charset="0"/>
              <a:buChar char="•"/>
            </a:pPr>
            <a:r>
              <a:rPr lang="en-US" sz="3200" dirty="0"/>
              <a:t>Map distance from archetypes onto WGS </a:t>
            </a:r>
          </a:p>
        </p:txBody>
      </p:sp>
      <p:sp>
        <p:nvSpPr>
          <p:cNvPr id="2" name="TextBox 1">
            <a:extLst>
              <a:ext uri="{FF2B5EF4-FFF2-40B4-BE49-F238E27FC236}">
                <a16:creationId xmlns:a16="http://schemas.microsoft.com/office/drawing/2014/main" id="{4F310450-3176-B44D-A76D-19003D2A6D48}"/>
              </a:ext>
            </a:extLst>
          </p:cNvPr>
          <p:cNvSpPr txBox="1"/>
          <p:nvPr/>
        </p:nvSpPr>
        <p:spPr>
          <a:xfrm>
            <a:off x="657032" y="4876800"/>
            <a:ext cx="7474995"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accent1">
                    <a:lumMod val="75000"/>
                  </a:schemeClr>
                </a:solidFill>
              </a:rPr>
              <a:t>Repeat for proteomics data and compare</a:t>
            </a:r>
          </a:p>
        </p:txBody>
      </p:sp>
    </p:spTree>
    <p:extLst>
      <p:ext uri="{BB962C8B-B14F-4D97-AF65-F5344CB8AC3E}">
        <p14:creationId xmlns:p14="http://schemas.microsoft.com/office/powerpoint/2010/main" val="387280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67B14B-D050-0544-A2F7-8A5A3F5C93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03340"/>
            <a:ext cx="12192000" cy="5223387"/>
          </a:xfrm>
          <a:prstGeom prst="rect">
            <a:avLst/>
          </a:prstGeom>
        </p:spPr>
      </p:pic>
    </p:spTree>
    <p:extLst>
      <p:ext uri="{BB962C8B-B14F-4D97-AF65-F5344CB8AC3E}">
        <p14:creationId xmlns:p14="http://schemas.microsoft.com/office/powerpoint/2010/main" val="3366698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F9BB18-7848-784C-A5FB-81F375584E57}"/>
              </a:ext>
            </a:extLst>
          </p:cNvPr>
          <p:cNvSpPr txBox="1"/>
          <p:nvPr/>
        </p:nvSpPr>
        <p:spPr>
          <a:xfrm>
            <a:off x="1122213" y="562923"/>
            <a:ext cx="1014380" cy="646331"/>
          </a:xfrm>
          <a:prstGeom prst="rect">
            <a:avLst/>
          </a:prstGeom>
          <a:noFill/>
        </p:spPr>
        <p:txBody>
          <a:bodyPr wrap="none" rtlCol="0">
            <a:spAutoFit/>
          </a:bodyPr>
          <a:lstStyle/>
          <a:p>
            <a:r>
              <a:rPr lang="en-US" dirty="0"/>
              <a:t>ROSMAP</a:t>
            </a:r>
          </a:p>
          <a:p>
            <a:r>
              <a:rPr lang="en-US" dirty="0"/>
              <a:t>(N=623)</a:t>
            </a:r>
          </a:p>
        </p:txBody>
      </p:sp>
      <p:pic>
        <p:nvPicPr>
          <p:cNvPr id="4" name="Picture 3">
            <a:extLst>
              <a:ext uri="{FF2B5EF4-FFF2-40B4-BE49-F238E27FC236}">
                <a16:creationId xmlns:a16="http://schemas.microsoft.com/office/drawing/2014/main" id="{FAEFF46C-1485-6744-B761-EBD1838A3F97}"/>
              </a:ext>
            </a:extLst>
          </p:cNvPr>
          <p:cNvPicPr>
            <a:picLocks noChangeAspect="1"/>
          </p:cNvPicPr>
          <p:nvPr/>
        </p:nvPicPr>
        <p:blipFill>
          <a:blip r:embed="rId3"/>
          <a:stretch>
            <a:fillRect/>
          </a:stretch>
        </p:blipFill>
        <p:spPr>
          <a:xfrm>
            <a:off x="2266336" y="162233"/>
            <a:ext cx="9778181" cy="6518787"/>
          </a:xfrm>
          <a:prstGeom prst="rect">
            <a:avLst/>
          </a:prstGeom>
        </p:spPr>
      </p:pic>
    </p:spTree>
    <p:extLst>
      <p:ext uri="{BB962C8B-B14F-4D97-AF65-F5344CB8AC3E}">
        <p14:creationId xmlns:p14="http://schemas.microsoft.com/office/powerpoint/2010/main" val="1543068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38BC9-A1A1-3D4E-BE72-5508F742823D}"/>
              </a:ext>
            </a:extLst>
          </p:cNvPr>
          <p:cNvPicPr>
            <a:picLocks noChangeAspect="1"/>
          </p:cNvPicPr>
          <p:nvPr/>
        </p:nvPicPr>
        <p:blipFill>
          <a:blip r:embed="rId3"/>
          <a:stretch>
            <a:fillRect/>
          </a:stretch>
        </p:blipFill>
        <p:spPr>
          <a:xfrm>
            <a:off x="184476" y="777240"/>
            <a:ext cx="5044669" cy="4983480"/>
          </a:xfrm>
          <a:prstGeom prst="rect">
            <a:avLst/>
          </a:prstGeom>
        </p:spPr>
      </p:pic>
      <p:sp>
        <p:nvSpPr>
          <p:cNvPr id="6" name="TextBox 5">
            <a:extLst>
              <a:ext uri="{FF2B5EF4-FFF2-40B4-BE49-F238E27FC236}">
                <a16:creationId xmlns:a16="http://schemas.microsoft.com/office/drawing/2014/main" id="{42DC7EB4-EB78-1A42-A9E0-E1E10DBEE3ED}"/>
              </a:ext>
            </a:extLst>
          </p:cNvPr>
          <p:cNvSpPr txBox="1"/>
          <p:nvPr/>
        </p:nvSpPr>
        <p:spPr>
          <a:xfrm>
            <a:off x="1150620" y="319593"/>
            <a:ext cx="3498458" cy="461665"/>
          </a:xfrm>
          <a:prstGeom prst="rect">
            <a:avLst/>
          </a:prstGeom>
          <a:noFill/>
        </p:spPr>
        <p:txBody>
          <a:bodyPr wrap="none" rtlCol="0">
            <a:spAutoFit/>
          </a:bodyPr>
          <a:lstStyle/>
          <a:p>
            <a:r>
              <a:rPr lang="en-US" sz="2400" dirty="0"/>
              <a:t>3 archetypes explain &gt;50%</a:t>
            </a:r>
          </a:p>
        </p:txBody>
      </p:sp>
      <p:sp>
        <p:nvSpPr>
          <p:cNvPr id="7" name="TextBox 6">
            <a:extLst>
              <a:ext uri="{FF2B5EF4-FFF2-40B4-BE49-F238E27FC236}">
                <a16:creationId xmlns:a16="http://schemas.microsoft.com/office/drawing/2014/main" id="{CAD14196-A904-F649-A0E2-51E5FD312DFF}"/>
              </a:ext>
            </a:extLst>
          </p:cNvPr>
          <p:cNvSpPr txBox="1"/>
          <p:nvPr/>
        </p:nvSpPr>
        <p:spPr>
          <a:xfrm>
            <a:off x="6982198" y="319593"/>
            <a:ext cx="3164905" cy="461665"/>
          </a:xfrm>
          <a:prstGeom prst="rect">
            <a:avLst/>
          </a:prstGeom>
          <a:noFill/>
        </p:spPr>
        <p:txBody>
          <a:bodyPr wrap="none" rtlCol="0">
            <a:spAutoFit/>
          </a:bodyPr>
          <a:lstStyle/>
          <a:p>
            <a:r>
              <a:rPr lang="en-US" sz="2400" dirty="0"/>
              <a:t>4</a:t>
            </a:r>
            <a:r>
              <a:rPr lang="en-US" sz="2400" baseline="30000" dirty="0"/>
              <a:t>th</a:t>
            </a:r>
            <a:r>
              <a:rPr lang="en-US" sz="2400" dirty="0"/>
              <a:t> archetype adds &lt; 5%</a:t>
            </a:r>
          </a:p>
        </p:txBody>
      </p:sp>
      <p:pic>
        <p:nvPicPr>
          <p:cNvPr id="8" name="Picture 7">
            <a:extLst>
              <a:ext uri="{FF2B5EF4-FFF2-40B4-BE49-F238E27FC236}">
                <a16:creationId xmlns:a16="http://schemas.microsoft.com/office/drawing/2014/main" id="{536E7C46-F64E-EF48-9C7D-B1118DDEF317}"/>
              </a:ext>
            </a:extLst>
          </p:cNvPr>
          <p:cNvPicPr>
            <a:picLocks noChangeAspect="1"/>
          </p:cNvPicPr>
          <p:nvPr/>
        </p:nvPicPr>
        <p:blipFill>
          <a:blip r:embed="rId4"/>
          <a:stretch>
            <a:fillRect/>
          </a:stretch>
        </p:blipFill>
        <p:spPr>
          <a:xfrm>
            <a:off x="5341790" y="823406"/>
            <a:ext cx="6513095" cy="4652211"/>
          </a:xfrm>
          <a:prstGeom prst="rect">
            <a:avLst/>
          </a:prstGeom>
        </p:spPr>
      </p:pic>
    </p:spTree>
    <p:extLst>
      <p:ext uri="{BB962C8B-B14F-4D97-AF65-F5344CB8AC3E}">
        <p14:creationId xmlns:p14="http://schemas.microsoft.com/office/powerpoint/2010/main" val="3519528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38BC9-A1A1-3D4E-BE72-5508F742823D}"/>
              </a:ext>
            </a:extLst>
          </p:cNvPr>
          <p:cNvPicPr>
            <a:picLocks noChangeAspect="1"/>
          </p:cNvPicPr>
          <p:nvPr/>
        </p:nvPicPr>
        <p:blipFill>
          <a:blip r:embed="rId3"/>
          <a:stretch>
            <a:fillRect/>
          </a:stretch>
        </p:blipFill>
        <p:spPr>
          <a:xfrm>
            <a:off x="184476" y="777240"/>
            <a:ext cx="5044669" cy="4983480"/>
          </a:xfrm>
          <a:prstGeom prst="rect">
            <a:avLst/>
          </a:prstGeom>
        </p:spPr>
      </p:pic>
      <p:sp>
        <p:nvSpPr>
          <p:cNvPr id="6" name="TextBox 5">
            <a:extLst>
              <a:ext uri="{FF2B5EF4-FFF2-40B4-BE49-F238E27FC236}">
                <a16:creationId xmlns:a16="http://schemas.microsoft.com/office/drawing/2014/main" id="{42DC7EB4-EB78-1A42-A9E0-E1E10DBEE3ED}"/>
              </a:ext>
            </a:extLst>
          </p:cNvPr>
          <p:cNvSpPr txBox="1"/>
          <p:nvPr/>
        </p:nvSpPr>
        <p:spPr>
          <a:xfrm>
            <a:off x="1150620" y="319593"/>
            <a:ext cx="3498458" cy="461665"/>
          </a:xfrm>
          <a:prstGeom prst="rect">
            <a:avLst/>
          </a:prstGeom>
          <a:noFill/>
        </p:spPr>
        <p:txBody>
          <a:bodyPr wrap="none" rtlCol="0">
            <a:spAutoFit/>
          </a:bodyPr>
          <a:lstStyle/>
          <a:p>
            <a:r>
              <a:rPr lang="en-US" sz="2400" dirty="0"/>
              <a:t>3 archetypes explain &gt;50%</a:t>
            </a:r>
          </a:p>
        </p:txBody>
      </p:sp>
      <p:sp>
        <p:nvSpPr>
          <p:cNvPr id="7" name="TextBox 6">
            <a:extLst>
              <a:ext uri="{FF2B5EF4-FFF2-40B4-BE49-F238E27FC236}">
                <a16:creationId xmlns:a16="http://schemas.microsoft.com/office/drawing/2014/main" id="{CAD14196-A904-F649-A0E2-51E5FD312DFF}"/>
              </a:ext>
            </a:extLst>
          </p:cNvPr>
          <p:cNvSpPr txBox="1"/>
          <p:nvPr/>
        </p:nvSpPr>
        <p:spPr>
          <a:xfrm>
            <a:off x="6057032" y="265322"/>
            <a:ext cx="5082610" cy="461665"/>
          </a:xfrm>
          <a:prstGeom prst="rect">
            <a:avLst/>
          </a:prstGeom>
          <a:noFill/>
        </p:spPr>
        <p:txBody>
          <a:bodyPr wrap="none" rtlCol="0">
            <a:spAutoFit/>
          </a:bodyPr>
          <a:lstStyle/>
          <a:p>
            <a:r>
              <a:rPr lang="en-US" sz="2400" dirty="0"/>
              <a:t>4</a:t>
            </a:r>
            <a:r>
              <a:rPr lang="en-US" sz="2400" baseline="30000" dirty="0"/>
              <a:t>th</a:t>
            </a:r>
            <a:r>
              <a:rPr lang="en-US" sz="2400" dirty="0"/>
              <a:t> archetype increases uncertainty 10x</a:t>
            </a:r>
          </a:p>
        </p:txBody>
      </p:sp>
      <p:grpSp>
        <p:nvGrpSpPr>
          <p:cNvPr id="2" name="Group 1">
            <a:extLst>
              <a:ext uri="{FF2B5EF4-FFF2-40B4-BE49-F238E27FC236}">
                <a16:creationId xmlns:a16="http://schemas.microsoft.com/office/drawing/2014/main" id="{8912DEEB-79D2-5D4F-940C-FE17D2DFBD97}"/>
              </a:ext>
            </a:extLst>
          </p:cNvPr>
          <p:cNvGrpSpPr/>
          <p:nvPr/>
        </p:nvGrpSpPr>
        <p:grpSpPr>
          <a:xfrm>
            <a:off x="5072931" y="5814105"/>
            <a:ext cx="3525406" cy="584775"/>
            <a:chOff x="2557315" y="5802868"/>
            <a:chExt cx="3525406" cy="584775"/>
          </a:xfrm>
        </p:grpSpPr>
        <p:sp>
          <p:nvSpPr>
            <p:cNvPr id="9" name="Notched Right Arrow 8">
              <a:extLst>
                <a:ext uri="{FF2B5EF4-FFF2-40B4-BE49-F238E27FC236}">
                  <a16:creationId xmlns:a16="http://schemas.microsoft.com/office/drawing/2014/main" id="{4482752A-03D1-1045-A9EF-43B6382EBDFA}"/>
                </a:ext>
              </a:extLst>
            </p:cNvPr>
            <p:cNvSpPr/>
            <p:nvPr/>
          </p:nvSpPr>
          <p:spPr>
            <a:xfrm>
              <a:off x="2557315" y="5938748"/>
              <a:ext cx="1051560" cy="29718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19B15F-3BE4-184E-ABDA-8568389A5A8D}"/>
                </a:ext>
              </a:extLst>
            </p:cNvPr>
            <p:cNvSpPr txBox="1"/>
            <p:nvPr/>
          </p:nvSpPr>
          <p:spPr>
            <a:xfrm>
              <a:off x="3733039" y="5802868"/>
              <a:ext cx="2349682" cy="584775"/>
            </a:xfrm>
            <a:prstGeom prst="rect">
              <a:avLst/>
            </a:prstGeom>
            <a:noFill/>
          </p:spPr>
          <p:txBody>
            <a:bodyPr wrap="none" rtlCol="0">
              <a:spAutoFit/>
            </a:bodyPr>
            <a:lstStyle/>
            <a:p>
              <a:r>
                <a:rPr lang="en-US" sz="3200" b="1" dirty="0">
                  <a:solidFill>
                    <a:srgbClr val="0070C0"/>
                  </a:solidFill>
                </a:rPr>
                <a:t>3 archetypes</a:t>
              </a:r>
            </a:p>
          </p:txBody>
        </p:sp>
      </p:grpSp>
      <p:pic>
        <p:nvPicPr>
          <p:cNvPr id="8" name="Picture 7">
            <a:extLst>
              <a:ext uri="{FF2B5EF4-FFF2-40B4-BE49-F238E27FC236}">
                <a16:creationId xmlns:a16="http://schemas.microsoft.com/office/drawing/2014/main" id="{536E7C46-F64E-EF48-9C7D-B1118DDEF317}"/>
              </a:ext>
            </a:extLst>
          </p:cNvPr>
          <p:cNvPicPr>
            <a:picLocks noChangeAspect="1"/>
          </p:cNvPicPr>
          <p:nvPr/>
        </p:nvPicPr>
        <p:blipFill>
          <a:blip r:embed="rId4"/>
          <a:stretch>
            <a:fillRect/>
          </a:stretch>
        </p:blipFill>
        <p:spPr>
          <a:xfrm>
            <a:off x="5341790" y="823406"/>
            <a:ext cx="6513095" cy="4652211"/>
          </a:xfrm>
          <a:prstGeom prst="rect">
            <a:avLst/>
          </a:prstGeom>
        </p:spPr>
      </p:pic>
      <p:pic>
        <p:nvPicPr>
          <p:cNvPr id="5" name="Picture 4">
            <a:extLst>
              <a:ext uri="{FF2B5EF4-FFF2-40B4-BE49-F238E27FC236}">
                <a16:creationId xmlns:a16="http://schemas.microsoft.com/office/drawing/2014/main" id="{07F6C93D-5E44-BD46-91DB-6FE45785BE7B}"/>
              </a:ext>
            </a:extLst>
          </p:cNvPr>
          <p:cNvPicPr>
            <a:picLocks noChangeAspect="1"/>
          </p:cNvPicPr>
          <p:nvPr/>
        </p:nvPicPr>
        <p:blipFill>
          <a:blip r:embed="rId5"/>
          <a:stretch>
            <a:fillRect/>
          </a:stretch>
        </p:blipFill>
        <p:spPr>
          <a:xfrm>
            <a:off x="5341790" y="777239"/>
            <a:ext cx="6513095" cy="4652211"/>
          </a:xfrm>
          <a:prstGeom prst="rect">
            <a:avLst/>
          </a:prstGeom>
        </p:spPr>
      </p:pic>
    </p:spTree>
    <p:extLst>
      <p:ext uri="{BB962C8B-B14F-4D97-AF65-F5344CB8AC3E}">
        <p14:creationId xmlns:p14="http://schemas.microsoft.com/office/powerpoint/2010/main" val="183476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39154</TotalTime>
  <Words>4562</Words>
  <Application>Microsoft Macintosh PowerPoint</Application>
  <PresentationFormat>Widescreen</PresentationFormat>
  <Paragraphs>334</Paragraphs>
  <Slides>44</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Comic Sans MS</vt:lpstr>
      <vt:lpstr>Verdana</vt:lpstr>
      <vt:lpstr>Wingdings</vt:lpstr>
      <vt:lpstr>Office Theme</vt:lpstr>
      <vt:lpstr>Stratifying ROSMAP patients with archetype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Cell-specific marker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biological tasks (types) in high-dimensional data: The geometry of gene expression space</dc:title>
  <dc:creator>Annat Haber</dc:creator>
  <cp:lastModifiedBy>Annat Haber</cp:lastModifiedBy>
  <cp:revision>311</cp:revision>
  <dcterms:created xsi:type="dcterms:W3CDTF">2019-02-22T14:48:16Z</dcterms:created>
  <dcterms:modified xsi:type="dcterms:W3CDTF">2020-09-01T16:21:13Z</dcterms:modified>
</cp:coreProperties>
</file>